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Anton"/>
      <p:regular r:id="rId90"/>
    </p:embeddedFont>
    <p:embeddedFont>
      <p:font typeface="Lato"/>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2852B5-7DE0-4E9D-BE86-EEBD7E2C9696}">
  <a:tblStyle styleId="{742852B5-7DE0-4E9D-BE86-EEBD7E2C969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BD6A7B9-12B2-47C1-ADAB-7C9D1ED34055}"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Anton-regular.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bbdf7b0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efbbdf7b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fbbdf7b0e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efbbdf7b0e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fbbdf7b0e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efbbdf7b0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fbbdf7b0e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efbbdf7b0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bbdf7b0e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fbbdf7b0e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fbbdf7b0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fbbdf7b0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fbbdf7b0e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efbbdf7b0e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fbbdf7b0e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efbbdf7b0e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fbbdf7b0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efbbdf7b0e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fbbdf7b0e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fbbdf7b0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fbbdf7b0e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fbbdf7b0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fbbdf7b0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efbbdf7b0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fbbdf7b0e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fbbdf7b0e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fbbdf7b0e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efbbdf7b0e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fbbdf7b0e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efbbdf7b0e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fbbdf7b0e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efbbdf7b0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fbbdf7b0e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efbbdf7b0e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bbdf7b0e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efbbdf7b0e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fbbdf7b0e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efbbdf7b0e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fbbdf7b0e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efbbdf7b0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Hemos utilizado el pixel como unidades de las celdas de la cuadrícula, sin embargo, también </a:t>
            </a:r>
            <a:r>
              <a:rPr b="1" lang="es" sz="1200">
                <a:solidFill>
                  <a:schemeClr val="dk1"/>
                </a:solidFill>
                <a:latin typeface="Didact Gothic"/>
                <a:ea typeface="Didact Gothic"/>
                <a:cs typeface="Didact Gothic"/>
                <a:sym typeface="Didact Gothic"/>
              </a:rPr>
              <a:t>podemos utilizar otras unidades y combinarlas,</a:t>
            </a:r>
            <a:r>
              <a:rPr lang="es" sz="1200">
                <a:solidFill>
                  <a:schemeClr val="dk1"/>
                </a:solidFill>
                <a:latin typeface="Didact Gothic"/>
                <a:ea typeface="Didact Gothic"/>
                <a:cs typeface="Didact Gothic"/>
                <a:sym typeface="Didact Gothic"/>
              </a:rPr>
              <a:t> como porcentajes, la palabra clave auto (que obtiene el tamaño restante) o la unidad especial fr (fraction), que simboliza una fracción de espacio restante en el grid.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fbbdf7b0e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fbbdf7b0e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fbbdf7b0e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fbbdf7b0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fbbdf7b0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efbbdf7b0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bbdf7b0e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fbbdf7b0e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bbdf7b0e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fbbdf7b0e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bbdf7b0e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efbbdf7b0e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fbbdf7b0e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efbbdf7b0e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fbbdf7b0e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efbbdf7b0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fbbdf7b0e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efbbdf7b0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bbdf7b0e_0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fbbdf7b0e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fbbdf7b0e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fbbdf7b0e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bbdf7b0e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fbbdf7b0e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bbdf7b0e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efbbdf7b0e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fbbdf7b0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efbbdf7b0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fbbdf7b0e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fbbdf7b0e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fbbdf7b0e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fbbdf7b0e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fbbdf7b0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efbbdf7b0e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fbbdf7b0e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efbbdf7b0e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fbbdf7b0e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efbbdf7b0e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fbbdf7b0e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efbbdf7b0e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rgbClr val="FFFFFF"/>
                </a:highlight>
                <a:latin typeface="Didact Gothic"/>
                <a:ea typeface="Didact Gothic"/>
                <a:cs typeface="Didact Gothic"/>
                <a:sym typeface="Didact Gothic"/>
              </a:rPr>
              <a:t>Estas slides se pasan </a:t>
            </a:r>
            <a:r>
              <a:rPr b="1" lang="es" sz="1200">
                <a:solidFill>
                  <a:schemeClr val="dk1"/>
                </a:solidFill>
                <a:highlight>
                  <a:srgbClr val="FFFFFF"/>
                </a:highlight>
                <a:latin typeface="Didact Gothic"/>
                <a:ea typeface="Didact Gothic"/>
                <a:cs typeface="Didact Gothic"/>
                <a:sym typeface="Didact Gothic"/>
              </a:rPr>
              <a:t>rápidamente </a:t>
            </a:r>
            <a:r>
              <a:rPr lang="es" sz="1200">
                <a:solidFill>
                  <a:schemeClr val="dk1"/>
                </a:solidFill>
                <a:highlight>
                  <a:srgbClr val="FFFFFF"/>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fbbdf7b0e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efbbdf7b0e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fbbdf7b0e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efbbdf7b0e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bbdf7b0e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fbbdf7b0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fbbdf7b0e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efbbdf7b0e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fbbdf7b0e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efbbdf7b0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Conceptos claves del encuentro anterior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fbbdf7b0e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efbbdf7b0e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fbbdf7b0e_0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efbbdf7b0e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fbbdf7b0e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fbbdf7b0e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fbbdf7b0e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efbbdf7b0e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bbdf7b0e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efbbdf7b0e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fbbdf7b0e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efbbdf7b0e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fbbdf7b0e_0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efbbdf7b0e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bbdf7b0e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efbbdf7b0e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fbbdf7b0e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fbbdf7b0e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fbbdf7b0e_0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efbbdf7b0e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bbdf7b0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fbbdf7b0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fbbdf7b0e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efbbdf7b0e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fbbdf7b0e_0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efbbdf7b0e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fbbdf7b0e_0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efbbdf7b0e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fbbdf7b0e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fbbdf7b0e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efbbdf7b0e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efbbdf7b0e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fbbdf7b0e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efbbdf7b0e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fbbdf7b0e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efbbdf7b0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fbbdf7b0e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efbbdf7b0e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fbbdf7b0e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efbbdf7b0e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fbbdf7b0e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efbbdf7b0e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fbbdf7b0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fbbdf7b0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fbbdf7b0e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efbbdf7b0e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fbbdf7b0e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fbbdf7b0e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efbbdf7b0e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efbbdf7b0e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fbbdf7b0e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efbbdf7b0e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fbbdf7b0e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efbbdf7b0e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fbbdf7b0e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efbbdf7b0e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fbbdf7b0e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efbbdf7b0e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fbbdf7b0e_0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efbbdf7b0e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fbbdf7b0e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efbbdf7b0e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fbbdf7b0e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efbbdf7b0e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GRIDS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fbbdf7b0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efbbdf7b0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fbbdf7b0e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efbbdf7b0e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fbbdf7b0e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efbbdf7b0e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fbbdf7b0e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efbbdf7b0e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fbbdf7b0e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efbbdf7b0e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fbbdf7b0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efbbdf7b0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TzNqSPEMEn200i5q6Gxe4TDG2Gk_OV0-9IWbSIJmPE4/edit?usp=sharing" TargetMode="External"/><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s://codepen.io/santiagoav-the-bashful/pen/WNbwXYy" TargetMode="External"/><Relationship Id="rId5"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hyperlink" Target="https://codepen.io/santiagoav-the-bashful/pen/YzPqOB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90"/>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2"/>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2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31" name="Google Shape;131;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6</a:t>
            </a:r>
            <a:endParaRPr b="0" i="0" sz="1400" u="none" cap="none" strike="noStrike">
              <a:solidFill>
                <a:srgbClr val="000000"/>
              </a:solidFill>
              <a:latin typeface="Helvetica Neue"/>
              <a:ea typeface="Helvetica Neue"/>
              <a:cs typeface="Helvetica Neue"/>
              <a:sym typeface="Helvetica Neue"/>
            </a:endParaRPr>
          </a:p>
        </p:txBody>
      </p:sp>
      <p:cxnSp>
        <p:nvCxnSpPr>
          <p:cNvPr id="133" name="Google Shape;133;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6" name="Google Shape;136;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7" name="Google Shape;137;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8" name="Google Shape;138;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5</a:t>
            </a:r>
            <a:endParaRPr b="0" i="0" sz="1400" u="none" cap="none" strike="noStrike">
              <a:solidFill>
                <a:srgbClr val="000000"/>
              </a:solidFill>
              <a:latin typeface="Helvetica Neue"/>
              <a:ea typeface="Helvetica Neue"/>
              <a:cs typeface="Helvetica Neue"/>
              <a:sym typeface="Helvetica Neue"/>
            </a:endParaRPr>
          </a:p>
        </p:txBody>
      </p:sp>
      <p:cxnSp>
        <p:nvCxnSpPr>
          <p:cNvPr id="141" name="Google Shape;141;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5" name="Google Shape;145;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7</a:t>
            </a:r>
            <a:endParaRPr b="0" i="0" sz="1400" u="none" cap="none" strike="noStrike">
              <a:solidFill>
                <a:srgbClr val="000000"/>
              </a:solidFill>
              <a:latin typeface="Helvetica Neue"/>
              <a:ea typeface="Helvetica Neue"/>
              <a:cs typeface="Helvetica Neue"/>
              <a:sym typeface="Helvetica Neue"/>
            </a:endParaRPr>
          </a:p>
        </p:txBody>
      </p:sp>
      <p:cxnSp>
        <p:nvCxnSpPr>
          <p:cNvPr id="148" name="Google Shape;148;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2" name="Google Shape;152;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3" name="Google Shape;153;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4" name="Google Shape;154;p22"/>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5" name="Google Shape;155;p22"/>
          <p:cNvPicPr preferRelativeResize="0"/>
          <p:nvPr/>
        </p:nvPicPr>
        <p:blipFill rotWithShape="1">
          <a:blip r:embed="rId5">
            <a:alphaModFix/>
          </a:blip>
          <a:srcRect b="0" l="0" r="0" t="0"/>
          <a:stretch/>
        </p:blipFill>
        <p:spPr>
          <a:xfrm>
            <a:off x="1344004" y="2465690"/>
            <a:ext cx="365625" cy="365625"/>
          </a:xfrm>
          <a:prstGeom prst="rect">
            <a:avLst/>
          </a:prstGeom>
          <a:noFill/>
          <a:ln>
            <a:noFill/>
          </a:ln>
        </p:spPr>
      </p:pic>
      <p:sp>
        <p:nvSpPr>
          <p:cNvPr id="156" name="Google Shape;156;p22"/>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7" name="Google Shape;157;p22"/>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8" name="Google Shape;158;p22"/>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2"/>
          <p:cNvPicPr preferRelativeResize="0"/>
          <p:nvPr/>
        </p:nvPicPr>
        <p:blipFill rotWithShape="1">
          <a:blip r:embed="rId5">
            <a:alphaModFix/>
          </a:blip>
          <a:srcRect b="0" l="0" r="0" t="0"/>
          <a:stretch/>
        </p:blipFill>
        <p:spPr>
          <a:xfrm>
            <a:off x="3858604" y="2465690"/>
            <a:ext cx="365625" cy="365625"/>
          </a:xfrm>
          <a:prstGeom prst="rect">
            <a:avLst/>
          </a:prstGeom>
          <a:noFill/>
          <a:ln>
            <a:noFill/>
          </a:ln>
        </p:spPr>
      </p:pic>
      <p:sp>
        <p:nvSpPr>
          <p:cNvPr id="160" name="Google Shape;160;p22"/>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Grids </a:t>
            </a:r>
            <a:r>
              <a:rPr b="1" lang="es" sz="1100">
                <a:solidFill>
                  <a:schemeClr val="dk1"/>
                </a:solidFill>
                <a:latin typeface="Helvetica Neue"/>
                <a:ea typeface="Helvetica Neue"/>
                <a:cs typeface="Helvetica Neue"/>
                <a:sym typeface="Helvetica Neue"/>
              </a:rPr>
              <a:t>II</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2" name="Google Shape;162;p22"/>
          <p:cNvPicPr preferRelativeResize="0"/>
          <p:nvPr/>
        </p:nvPicPr>
        <p:blipFill rotWithShape="1">
          <a:blip r:embed="rId5">
            <a:alphaModFix/>
          </a:blip>
          <a:srcRect b="0" l="0" r="0" t="0"/>
          <a:stretch/>
        </p:blipFill>
        <p:spPr>
          <a:xfrm>
            <a:off x="6220802" y="2465690"/>
            <a:ext cx="365625" cy="365625"/>
          </a:xfrm>
          <a:prstGeom prst="rect">
            <a:avLst/>
          </a:prstGeom>
          <a:noFill/>
          <a:ln>
            <a:noFill/>
          </a:ln>
        </p:spPr>
      </p:pic>
      <p:pic>
        <p:nvPicPr>
          <p:cNvPr id="163" name="Google Shape;163;p22"/>
          <p:cNvPicPr preferRelativeResize="0"/>
          <p:nvPr/>
        </p:nvPicPr>
        <p:blipFill rotWithShape="1">
          <a:blip r:embed="rId6">
            <a:alphaModFix/>
          </a:blip>
          <a:srcRect b="0" l="0" r="0" t="0"/>
          <a:stretch/>
        </p:blipFill>
        <p:spPr>
          <a:xfrm>
            <a:off x="1420225" y="3020685"/>
            <a:ext cx="306000" cy="306000"/>
          </a:xfrm>
          <a:prstGeom prst="rect">
            <a:avLst/>
          </a:prstGeom>
          <a:noFill/>
          <a:ln>
            <a:noFill/>
          </a:ln>
        </p:spPr>
      </p:pic>
      <p:sp>
        <p:nvSpPr>
          <p:cNvPr id="164" name="Google Shape;164;p22"/>
          <p:cNvSpPr txBox="1"/>
          <p:nvPr/>
        </p:nvSpPr>
        <p:spPr>
          <a:xfrm>
            <a:off x="1743900" y="3001261"/>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8" name="Shape 168"/>
        <p:cNvGrpSpPr/>
        <p:nvPr/>
      </p:nvGrpSpPr>
      <p:grpSpPr>
        <a:xfrm>
          <a:off x="0" y="0"/>
          <a:ext cx="0" cy="0"/>
          <a:chOff x="0" y="0"/>
          <a:chExt cx="0" cy="0"/>
        </a:xfrm>
      </p:grpSpPr>
      <p:sp>
        <p:nvSpPr>
          <p:cNvPr id="169" name="Google Shape;169;p23"/>
          <p:cNvSpPr txBox="1"/>
          <p:nvPr/>
        </p:nvSpPr>
        <p:spPr>
          <a:xfrm>
            <a:off x="809538"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70" name="Google Shape;170;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71" name="Google Shape;171;p23"/>
          <p:cNvPicPr preferRelativeResize="0"/>
          <p:nvPr/>
        </p:nvPicPr>
        <p:blipFill rotWithShape="1">
          <a:blip r:embed="rId5">
            <a:alphaModFix/>
          </a:blip>
          <a:srcRect b="0" l="0" r="0" t="0"/>
          <a:stretch/>
        </p:blipFill>
        <p:spPr>
          <a:xfrm>
            <a:off x="3978730" y="508902"/>
            <a:ext cx="1186525" cy="1186525"/>
          </a:xfrm>
          <a:prstGeom prst="rect">
            <a:avLst/>
          </a:prstGeom>
          <a:noFill/>
          <a:ln>
            <a:noFill/>
          </a:ln>
        </p:spPr>
      </p:pic>
      <p:pic>
        <p:nvPicPr>
          <p:cNvPr id="172" name="Google Shape;172;p23"/>
          <p:cNvPicPr preferRelativeResize="0"/>
          <p:nvPr/>
        </p:nvPicPr>
        <p:blipFill>
          <a:blip r:embed="rId6">
            <a:alphaModFix/>
          </a:blip>
          <a:stretch>
            <a:fillRect/>
          </a:stretch>
        </p:blipFill>
        <p:spPr>
          <a:xfrm>
            <a:off x="3342762" y="2703725"/>
            <a:ext cx="2458488" cy="187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GRIDS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640050" y="1390125"/>
            <a:ext cx="78639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700">
                <a:solidFill>
                  <a:schemeClr val="dk1"/>
                </a:solidFill>
                <a:highlight>
                  <a:srgbClr val="FFFFFF"/>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CSS Grid es el sistema de maquetación más potente que hay disponible. Se trata de un sistema en 2D que permite definir filas y columnas (a diferencia de</a:t>
            </a:r>
            <a:r>
              <a:rPr lang="es" sz="1800">
                <a:solidFill>
                  <a:schemeClr val="dk1"/>
                </a:solidFill>
                <a:highlight>
                  <a:srgbClr val="FFFFFF"/>
                </a:highlight>
                <a:latin typeface="Helvetica Neue Light"/>
                <a:ea typeface="Helvetica Neue Light"/>
                <a:cs typeface="Helvetica Neue Light"/>
                <a:sym typeface="Helvetica Neue Light"/>
              </a:rPr>
              <a:t> </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Flexbox, el cual funciona en una única dimensión).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El grid layout permite alinear elementos en columnas y filas. Sin embargo, son posibles más diseños con CSS grid que como lo eran con las tablas.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Por ejemplo, los elementos secundarios de un contenedor de cuadrícula podrían posicionarse de manera que se solapen y se superpongan, similar a los elementos posicionados en CSS.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183" name="Google Shape;183;p25"/>
          <p:cNvSpPr txBox="1"/>
          <p:nvPr/>
        </p:nvSpPr>
        <p:spPr>
          <a:xfrm>
            <a:off x="2735025" y="367900"/>
            <a:ext cx="6409200" cy="724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¿QUÉ ES GRIDS?</a:t>
            </a:r>
            <a:endParaRPr b="0" i="1" sz="4500" u="none" cap="none" strike="noStrike">
              <a:solidFill>
                <a:srgbClr val="000000"/>
              </a:solidFill>
              <a:latin typeface="Anton"/>
              <a:ea typeface="Anton"/>
              <a:cs typeface="Anton"/>
              <a:sym typeface="Anton"/>
            </a:endParaRPr>
          </a:p>
        </p:txBody>
      </p:sp>
      <p:pic>
        <p:nvPicPr>
          <p:cNvPr id="184" name="Google Shape;184;p2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85" name="Google Shape;185;p25"/>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91" name="Google Shape;191;p26"/>
          <p:cNvPicPr preferRelativeResize="0"/>
          <p:nvPr/>
        </p:nvPicPr>
        <p:blipFill rotWithShape="1">
          <a:blip r:embed="rId4">
            <a:alphaModFix/>
          </a:blip>
          <a:srcRect b="0" l="0" r="0" t="0"/>
          <a:stretch/>
        </p:blipFill>
        <p:spPr>
          <a:xfrm>
            <a:off x="2029037" y="121025"/>
            <a:ext cx="5085925" cy="3887675"/>
          </a:xfrm>
          <a:prstGeom prst="rect">
            <a:avLst/>
          </a:prstGeom>
          <a:noFill/>
          <a:ln>
            <a:noFill/>
          </a:ln>
        </p:spPr>
      </p:pic>
      <p:sp>
        <p:nvSpPr>
          <p:cNvPr id="192" name="Google Shape;192;p26"/>
          <p:cNvSpPr txBox="1"/>
          <p:nvPr/>
        </p:nvSpPr>
        <p:spPr>
          <a:xfrm>
            <a:off x="247800" y="4008688"/>
            <a:ext cx="8648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El CSS grid se puede utilizar para lograr muchos diseños diferentes. </a:t>
            </a:r>
            <a:r>
              <a:rPr b="1" i="0" lang="es" sz="1400" u="none" cap="none" strike="noStrike">
                <a:solidFill>
                  <a:schemeClr val="dk1"/>
                </a:solidFill>
                <a:latin typeface="Helvetica Neue"/>
                <a:ea typeface="Helvetica Neue"/>
                <a:cs typeface="Helvetica Neue"/>
                <a:sym typeface="Helvetica Neue"/>
              </a:rPr>
              <a:t>Se destaca por dividir una página en regiones principales, o definir la relación en términos de tamaño, posición y capas, entre partes de un control.</a:t>
            </a:r>
            <a:br>
              <a:rPr b="1" i="0" lang="es" sz="1400" u="none" cap="none" strike="noStrike">
                <a:solidFill>
                  <a:schemeClr val="dk1"/>
                </a:solidFill>
                <a:latin typeface="Helvetica Neue"/>
                <a:ea typeface="Helvetica Neue"/>
                <a:cs typeface="Helvetica Neue"/>
                <a:sym typeface="Helvetica Neue"/>
              </a:rPr>
            </a:br>
            <a:endParaRPr b="1"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98" name="Google Shape;198;p27"/>
          <p:cNvSpPr txBox="1"/>
          <p:nvPr/>
        </p:nvSpPr>
        <p:spPr>
          <a:xfrm>
            <a:off x="3857625" y="246475"/>
            <a:ext cx="5062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99" name="Google Shape;199;p27"/>
          <p:cNvSpPr txBox="1"/>
          <p:nvPr/>
        </p:nvSpPr>
        <p:spPr>
          <a:xfrm>
            <a:off x="4322250" y="1336525"/>
            <a:ext cx="4432200" cy="33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¿Position? ¿Float? ¿Elementos de Bloque? ¿Elementos de líneas?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suficiente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 ¿Flexbox?</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¿Necesitaremos algo más potente para estructuras web?</a:t>
            </a:r>
            <a:endParaRPr b="1" i="0" sz="1800" u="none" cap="none" strike="noStrike">
              <a:solidFill>
                <a:schemeClr val="dk1"/>
              </a:solidFill>
              <a:latin typeface="Helvetica Neue"/>
              <a:ea typeface="Helvetica Neue"/>
              <a:cs typeface="Helvetica Neue"/>
              <a:sym typeface="Helvetica Neue"/>
            </a:endParaRPr>
          </a:p>
        </p:txBody>
      </p:sp>
      <p:pic>
        <p:nvPicPr>
          <p:cNvPr id="200" name="Google Shape;200;p27"/>
          <p:cNvPicPr preferRelativeResize="0"/>
          <p:nvPr/>
        </p:nvPicPr>
        <p:blipFill rotWithShape="1">
          <a:blip r:embed="rId4">
            <a:alphaModFix/>
          </a:blip>
          <a:srcRect b="0" l="0" r="0" t="0"/>
          <a:stretch/>
        </p:blipFill>
        <p:spPr>
          <a:xfrm>
            <a:off x="0" y="2"/>
            <a:ext cx="38576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137550" y="3386750"/>
            <a:ext cx="8868900" cy="1099200"/>
          </a:xfrm>
          <a:prstGeom prst="rect">
            <a:avLst/>
          </a:prstGeom>
          <a:noFill/>
          <a:ln cap="flat" cmpd="sng" w="28575">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Muchos frameworks y librerías utilizan un sistema grid, donde definen una cuadrícula determinada, y cambiando los nombres de las clases de los elementos HTML es posible trabajar muchos atributos.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06" name="Google Shape;206;p2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07" name="Google Shape;207;p28"/>
          <p:cNvSpPr txBox="1"/>
          <p:nvPr/>
        </p:nvSpPr>
        <p:spPr>
          <a:xfrm>
            <a:off x="643801" y="310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08" name="Google Shape;208;p28"/>
          <p:cNvSpPr txBox="1"/>
          <p:nvPr/>
        </p:nvSpPr>
        <p:spPr>
          <a:xfrm>
            <a:off x="2450125" y="1589575"/>
            <a:ext cx="6284700" cy="1310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Los complementos vistos anteriormente suelen ser insuficientes, o a veces un poco complejos para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209" name="Google Shape;209;p28"/>
          <p:cNvSpPr txBox="1"/>
          <p:nvPr/>
        </p:nvSpPr>
        <p:spPr>
          <a:xfrm>
            <a:off x="643800" y="1589575"/>
            <a:ext cx="1608000" cy="1221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7200"/>
              <a:buFont typeface="Arial"/>
              <a:buNone/>
            </a:pPr>
            <a:r>
              <a:rPr b="1" i="0" lang="es" sz="7200" u="none" cap="none" strike="noStrike">
                <a:solidFill>
                  <a:schemeClr val="dk1"/>
                </a:solidFill>
                <a:latin typeface="Anton"/>
                <a:ea typeface="Anton"/>
                <a:cs typeface="Anton"/>
                <a:sym typeface="Anton"/>
              </a:rPr>
              <a:t>¡SI! </a:t>
            </a:r>
            <a:endParaRPr b="1" i="0" sz="7200" u="none" cap="none" strike="noStrike">
              <a:solidFill>
                <a:schemeClr val="dk1"/>
              </a:solidFill>
              <a:latin typeface="Anton"/>
              <a:ea typeface="Anton"/>
              <a:cs typeface="Anton"/>
              <a:sym typeface="Anton"/>
            </a:endParaRPr>
          </a:p>
        </p:txBody>
      </p:sp>
      <p:sp>
        <p:nvSpPr>
          <p:cNvPr id="210" name="Google Shape;210;p28"/>
          <p:cNvSpPr txBox="1"/>
          <p:nvPr/>
        </p:nvSpPr>
        <p:spPr>
          <a:xfrm>
            <a:off x="73500" y="2759150"/>
            <a:ext cx="8997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800" u="none" cap="none" strike="noStrike">
                <a:solidFill>
                  <a:schemeClr val="dk1"/>
                </a:solidFill>
                <a:highlight>
                  <a:srgbClr val="E0FF00"/>
                </a:highlight>
                <a:latin typeface="Helvetica Neue Light"/>
                <a:ea typeface="Helvetica Neue Light"/>
                <a:cs typeface="Helvetica Neue Light"/>
                <a:sym typeface="Helvetica Neue Light"/>
              </a:rPr>
              <a:t>Flexbox fue una gran mejora, pero está orientado a estructuras de una sola dimensión.</a:t>
            </a:r>
            <a:endParaRPr i="0"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16" name="Google Shape;216;p29"/>
          <p:cNvSpPr txBox="1"/>
          <p:nvPr/>
        </p:nvSpPr>
        <p:spPr>
          <a:xfrm>
            <a:off x="2612575" y="358200"/>
            <a:ext cx="6531300" cy="697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¿POR QUÉ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7" name="Google Shape;217;p29"/>
          <p:cNvSpPr txBox="1"/>
          <p:nvPr/>
        </p:nvSpPr>
        <p:spPr>
          <a:xfrm>
            <a:off x="643800" y="1565125"/>
            <a:ext cx="78564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Grid CSS surge de la necesidad de algo más potente</a:t>
            </a:r>
            <a:r>
              <a:rPr b="0" i="0" lang="es" sz="1800" u="none" cap="none" strike="noStrike">
                <a:solidFill>
                  <a:schemeClr val="dk1"/>
                </a:solidFill>
                <a:latin typeface="Helvetica Neue Light"/>
                <a:ea typeface="Helvetica Neue Light"/>
                <a:cs typeface="Helvetica Neue Light"/>
                <a:sym typeface="Helvetica Neue Light"/>
              </a:rPr>
              <a:t>, y toma las ventajas del sistema Flexbox, sumándole muchas mejoras y características que permiten crear muy </a:t>
            </a:r>
            <a:r>
              <a:rPr b="1" i="0" lang="es" sz="1800" u="none" cap="none" strike="noStrike">
                <a:solidFill>
                  <a:schemeClr val="dk1"/>
                </a:solidFill>
                <a:latin typeface="Helvetica Neue"/>
                <a:ea typeface="Helvetica Neue"/>
                <a:cs typeface="Helvetica Neue"/>
                <a:sym typeface="Helvetica Neue"/>
              </a:rPr>
              <a:t>rápido</a:t>
            </a:r>
            <a:r>
              <a:rPr b="0" i="0" lang="es" sz="1800" u="none" cap="none" strike="noStrike">
                <a:solidFill>
                  <a:schemeClr val="dk1"/>
                </a:solidFill>
                <a:latin typeface="Helvetica Neue Light"/>
                <a:ea typeface="Helvetica Neue Light"/>
                <a:cs typeface="Helvetica Neue Light"/>
                <a:sym typeface="Helvetica Neue Light"/>
              </a:rPr>
              <a:t> cuadrículas sencillas y potentes.</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Grid toma la filosofía y </a:t>
            </a:r>
            <a:r>
              <a:rPr b="1" lang="es" sz="1800" u="none" cap="none" strike="noStrike">
                <a:solidFill>
                  <a:schemeClr val="dk1"/>
                </a:solidFill>
                <a:latin typeface="Helvetica Neue"/>
                <a:ea typeface="Helvetica Neue"/>
                <a:cs typeface="Helvetica Neue"/>
                <a:sym typeface="Helvetica Neue"/>
              </a:rPr>
              <a:t>la base del sistema Flexbox</a:t>
            </a:r>
            <a:r>
              <a:rPr b="0" i="0" lang="es" sz="1800" u="none" cap="none" strike="noStrike">
                <a:solidFill>
                  <a:schemeClr val="dk1"/>
                </a:solidFill>
                <a:latin typeface="Helvetica Neue Light"/>
                <a:ea typeface="Helvetica Neue Light"/>
                <a:cs typeface="Helvetica Neue Light"/>
                <a:sym typeface="Helvetica Neue Light"/>
              </a:rPr>
              <a:t>. Esto no significa que lo reemplaza, sino que </a:t>
            </a:r>
            <a:r>
              <a:rPr b="1" i="0" lang="es" sz="1800" u="none" cap="none" strike="noStrike">
                <a:solidFill>
                  <a:schemeClr val="dk1"/>
                </a:solidFill>
                <a:latin typeface="Helvetica Neue"/>
                <a:ea typeface="Helvetica Neue"/>
                <a:cs typeface="Helvetica Neue"/>
                <a:sym typeface="Helvetica Neue"/>
              </a:rPr>
              <a:t>pueden convivir</a:t>
            </a:r>
            <a:r>
              <a:rPr b="0" i="0" lang="es" sz="1800" u="none" cap="none" strike="noStrike">
                <a:solidFill>
                  <a:schemeClr val="dk1"/>
                </a:solidFill>
                <a:latin typeface="Helvetica Neue Light"/>
                <a:ea typeface="Helvetica Neue Light"/>
                <a:cs typeface="Helvetica Neue Light"/>
                <a:sym typeface="Helvetica Neue Light"/>
              </a:rPr>
              <a: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457200" lvl="0" marL="914400" marR="0" rtl="0" algn="l">
              <a:lnSpc>
                <a:spcPct val="115000"/>
              </a:lnSpc>
              <a:spcBef>
                <a:spcPts val="0"/>
              </a:spcBef>
              <a:spcAft>
                <a:spcPts val="0"/>
              </a:spcAft>
              <a:buNone/>
            </a:pP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Está pensado para estructuras grandes y complejas.</a:t>
            </a:r>
            <a:br>
              <a:rPr b="0" i="0" lang="es" sz="1800" u="none" cap="none" strike="noStrike">
                <a:solidFill>
                  <a:schemeClr val="dk1"/>
                </a:solidFill>
                <a:highlight>
                  <a:srgbClr val="A6FFCA"/>
                </a:highlight>
                <a:latin typeface="Helvetica Neue Light"/>
                <a:ea typeface="Helvetica Neue Light"/>
                <a:cs typeface="Helvetica Neue Light"/>
                <a:sym typeface="Helvetica Neue Light"/>
              </a:rPr>
            </a:b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sp>
        <p:nvSpPr>
          <p:cNvPr id="218" name="Google Shape;218;p29"/>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24" name="Google Shape;224;p30"/>
          <p:cNvSpPr txBox="1"/>
          <p:nvPr/>
        </p:nvSpPr>
        <p:spPr>
          <a:xfrm>
            <a:off x="643800" y="276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sp>
        <p:nvSpPr>
          <p:cNvPr id="225" name="Google Shape;225;p30"/>
          <p:cNvSpPr txBox="1"/>
          <p:nvPr/>
        </p:nvSpPr>
        <p:spPr>
          <a:xfrm>
            <a:off x="1699838"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Flexbox</a:t>
            </a:r>
            <a:endParaRPr b="1" i="0" sz="1400" u="none" cap="none" strike="noStrike">
              <a:solidFill>
                <a:srgbClr val="000000"/>
              </a:solidFill>
              <a:latin typeface="Helvetica Neue"/>
              <a:ea typeface="Helvetica Neue"/>
              <a:cs typeface="Helvetica Neue"/>
              <a:sym typeface="Helvetica Neue"/>
            </a:endParaRPr>
          </a:p>
        </p:txBody>
      </p:sp>
      <p:sp>
        <p:nvSpPr>
          <p:cNvPr id="226" name="Google Shape;226;p30"/>
          <p:cNvSpPr txBox="1"/>
          <p:nvPr/>
        </p:nvSpPr>
        <p:spPr>
          <a:xfrm>
            <a:off x="5612425"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Grids</a:t>
            </a:r>
            <a:endParaRPr b="1" i="0" sz="1400" u="none" cap="none" strike="noStrike">
              <a:solidFill>
                <a:srgbClr val="000000"/>
              </a:solidFill>
              <a:latin typeface="Helvetica Neue"/>
              <a:ea typeface="Helvetica Neue"/>
              <a:cs typeface="Helvetica Neue"/>
              <a:sym typeface="Helvetica Neue"/>
            </a:endParaRPr>
          </a:p>
        </p:txBody>
      </p:sp>
      <p:pic>
        <p:nvPicPr>
          <p:cNvPr id="227" name="Google Shape;227;p30"/>
          <p:cNvPicPr preferRelativeResize="0"/>
          <p:nvPr/>
        </p:nvPicPr>
        <p:blipFill rotWithShape="1">
          <a:blip r:embed="rId4">
            <a:alphaModFix/>
          </a:blip>
          <a:srcRect b="0" l="55019" r="0" t="0"/>
          <a:stretch/>
        </p:blipFill>
        <p:spPr>
          <a:xfrm>
            <a:off x="873191" y="1641827"/>
            <a:ext cx="3440425" cy="2257425"/>
          </a:xfrm>
          <a:prstGeom prst="rect">
            <a:avLst/>
          </a:prstGeom>
          <a:noFill/>
          <a:ln>
            <a:noFill/>
          </a:ln>
        </p:spPr>
      </p:pic>
      <p:pic>
        <p:nvPicPr>
          <p:cNvPr id="228" name="Google Shape;228;p30"/>
          <p:cNvPicPr preferRelativeResize="0"/>
          <p:nvPr/>
        </p:nvPicPr>
        <p:blipFill rotWithShape="1">
          <a:blip r:embed="rId4">
            <a:alphaModFix/>
          </a:blip>
          <a:srcRect b="0" l="0" r="56310" t="0"/>
          <a:stretch/>
        </p:blipFill>
        <p:spPr>
          <a:xfrm>
            <a:off x="4835174" y="1600588"/>
            <a:ext cx="3341600" cy="2257425"/>
          </a:xfrm>
          <a:prstGeom prst="rect">
            <a:avLst/>
          </a:prstGeom>
          <a:noFill/>
          <a:ln>
            <a:noFill/>
          </a:ln>
        </p:spPr>
      </p:pic>
      <p:sp>
        <p:nvSpPr>
          <p:cNvPr id="229" name="Google Shape;229;p30"/>
          <p:cNvSpPr txBox="1"/>
          <p:nvPr/>
        </p:nvSpPr>
        <p:spPr>
          <a:xfrm>
            <a:off x="0" y="4111525"/>
            <a:ext cx="9144000" cy="452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Ambos son mucho más potentes que cualquier técnica que haya existido antes.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30" name="Google Shape;230;p30"/>
          <p:cNvSpPr/>
          <p:nvPr/>
        </p:nvSpPr>
        <p:spPr>
          <a:xfrm>
            <a:off x="74630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461345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37" name="Google Shape;237;p31"/>
          <p:cNvSpPr txBox="1"/>
          <p:nvPr/>
        </p:nvSpPr>
        <p:spPr>
          <a:xfrm>
            <a:off x="560675" y="26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pic>
        <p:nvPicPr>
          <p:cNvPr id="238" name="Google Shape;238;p31"/>
          <p:cNvPicPr preferRelativeResize="0"/>
          <p:nvPr/>
        </p:nvPicPr>
        <p:blipFill rotWithShape="1">
          <a:blip r:embed="rId4">
            <a:alphaModFix/>
          </a:blip>
          <a:srcRect b="0" l="0" r="0" t="0"/>
          <a:stretch/>
        </p:blipFill>
        <p:spPr>
          <a:xfrm>
            <a:off x="1666000" y="1458950"/>
            <a:ext cx="5645750" cy="2845550"/>
          </a:xfrm>
          <a:prstGeom prst="rect">
            <a:avLst/>
          </a:prstGeom>
          <a:noFill/>
          <a:ln>
            <a:noFill/>
          </a:ln>
        </p:spPr>
      </p:pic>
      <p:sp>
        <p:nvSpPr>
          <p:cNvPr id="239" name="Google Shape;239;p31"/>
          <p:cNvSpPr txBox="1"/>
          <p:nvPr/>
        </p:nvSpPr>
        <p:spPr>
          <a:xfrm>
            <a:off x="1785950" y="4347600"/>
            <a:ext cx="22491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UNIDIMENSIONAL</a:t>
            </a:r>
            <a:endParaRPr b="1" i="0" sz="1800" u="none" cap="none" strike="noStrike">
              <a:solidFill>
                <a:srgbClr val="000000"/>
              </a:solidFill>
              <a:latin typeface="Helvetica Neue"/>
              <a:ea typeface="Helvetica Neue"/>
              <a:cs typeface="Helvetica Neue"/>
              <a:sym typeface="Helvetica Neue"/>
            </a:endParaRPr>
          </a:p>
        </p:txBody>
      </p:sp>
      <p:sp>
        <p:nvSpPr>
          <p:cNvPr id="240" name="Google Shape;240;p31"/>
          <p:cNvSpPr txBox="1"/>
          <p:nvPr/>
        </p:nvSpPr>
        <p:spPr>
          <a:xfrm>
            <a:off x="4936163" y="4347600"/>
            <a:ext cx="2063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BIDIMENSIONAL</a:t>
            </a:r>
            <a:endParaRPr b="1" i="0" sz="1800" u="none" cap="none" strike="noStrike">
              <a:solidFill>
                <a:srgbClr val="000000"/>
              </a:solidFill>
              <a:latin typeface="Helvetica Neue"/>
              <a:ea typeface="Helvetica Neue"/>
              <a:cs typeface="Helvetica Neue"/>
              <a:sym typeface="Helvetica Neue"/>
            </a:endParaRPr>
          </a:p>
        </p:txBody>
      </p:sp>
      <p:sp>
        <p:nvSpPr>
          <p:cNvPr id="241" name="Google Shape;241;p31"/>
          <p:cNvSpPr/>
          <p:nvPr/>
        </p:nvSpPr>
        <p:spPr>
          <a:xfrm>
            <a:off x="1357325" y="1255200"/>
            <a:ext cx="3010800" cy="30924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4462625" y="1255200"/>
            <a:ext cx="3010800" cy="30492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4" y="1281240"/>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48" name="Google Shape;248;p32"/>
          <p:cNvSpPr txBox="1"/>
          <p:nvPr/>
        </p:nvSpPr>
        <p:spPr>
          <a:xfrm>
            <a:off x="643800" y="250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PUEDEN CONVIVIR</a:t>
            </a:r>
            <a:endParaRPr b="0" i="1" sz="3800" u="none" cap="none" strike="noStrike">
              <a:solidFill>
                <a:schemeClr val="dk1"/>
              </a:solidFill>
              <a:latin typeface="Anton"/>
              <a:ea typeface="Anton"/>
              <a:cs typeface="Anton"/>
              <a:sym typeface="Anton"/>
            </a:endParaRPr>
          </a:p>
        </p:txBody>
      </p:sp>
      <p:pic>
        <p:nvPicPr>
          <p:cNvPr id="249" name="Google Shape;249;p32"/>
          <p:cNvPicPr preferRelativeResize="0"/>
          <p:nvPr/>
        </p:nvPicPr>
        <p:blipFill rotWithShape="1">
          <a:blip r:embed="rId4">
            <a:alphaModFix/>
          </a:blip>
          <a:srcRect b="0" l="0" r="0" t="0"/>
          <a:stretch/>
        </p:blipFill>
        <p:spPr>
          <a:xfrm>
            <a:off x="1833679" y="1126791"/>
            <a:ext cx="5476653" cy="3471585"/>
          </a:xfrm>
          <a:prstGeom prst="rect">
            <a:avLst/>
          </a:prstGeom>
          <a:noFill/>
          <a:ln>
            <a:noFill/>
          </a:ln>
        </p:spPr>
      </p:pic>
      <p:sp>
        <p:nvSpPr>
          <p:cNvPr id="250" name="Google Shape;250;p32"/>
          <p:cNvSpPr/>
          <p:nvPr/>
        </p:nvSpPr>
        <p:spPr>
          <a:xfrm>
            <a:off x="1816550" y="1132800"/>
            <a:ext cx="5476800" cy="3471600"/>
          </a:xfrm>
          <a:prstGeom prst="rect">
            <a:avLst/>
          </a:prstGeom>
          <a:no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56" name="Google Shape;256;p33"/>
          <p:cNvSpPr txBox="1"/>
          <p:nvPr/>
        </p:nvSpPr>
        <p:spPr>
          <a:xfrm>
            <a:off x="459825" y="220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sp>
        <p:nvSpPr>
          <p:cNvPr id="257" name="Google Shape;257;p33"/>
          <p:cNvSpPr txBox="1"/>
          <p:nvPr/>
        </p:nvSpPr>
        <p:spPr>
          <a:xfrm>
            <a:off x="4673300" y="2481400"/>
            <a:ext cx="3636900" cy="217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padre</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hijo</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pic>
        <p:nvPicPr>
          <p:cNvPr id="258" name="Google Shape;258;p33"/>
          <p:cNvPicPr preferRelativeResize="0"/>
          <p:nvPr/>
        </p:nvPicPr>
        <p:blipFill rotWithShape="1">
          <a:blip r:embed="rId4">
            <a:alphaModFix/>
          </a:blip>
          <a:srcRect b="0" l="0" r="0" t="0"/>
          <a:stretch/>
        </p:blipFill>
        <p:spPr>
          <a:xfrm>
            <a:off x="726050" y="2426800"/>
            <a:ext cx="3519374" cy="2320175"/>
          </a:xfrm>
          <a:prstGeom prst="rect">
            <a:avLst/>
          </a:prstGeom>
          <a:noFill/>
          <a:ln>
            <a:noFill/>
          </a:ln>
        </p:spPr>
      </p:pic>
      <p:sp>
        <p:nvSpPr>
          <p:cNvPr id="259" name="Google Shape;259;p33"/>
          <p:cNvSpPr txBox="1"/>
          <p:nvPr/>
        </p:nvSpPr>
        <p:spPr>
          <a:xfrm>
            <a:off x="254250" y="1040575"/>
            <a:ext cx="85002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Activamos la cuadrícula Grid utilizando, sobre el elemento contenedor, la propiedad display con el valor grid o inline-grid. El primero de ellos permite que la aquella aparezca encima/debajo del contenido exterior (en bloque), mientras que el segundo permite que la cuadrícula se vea a la izquierda/derecha (en línea) del contenido exterior.</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66" name="Google Shape;266;p34"/>
          <p:cNvSpPr txBox="1"/>
          <p:nvPr/>
        </p:nvSpPr>
        <p:spPr>
          <a:xfrm>
            <a:off x="643801" y="194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graphicFrame>
        <p:nvGraphicFramePr>
          <p:cNvPr id="267" name="Google Shape;267;p34"/>
          <p:cNvGraphicFramePr/>
          <p:nvPr/>
        </p:nvGraphicFramePr>
        <p:xfrm>
          <a:off x="726050" y="1786050"/>
          <a:ext cx="3000000" cy="3000000"/>
        </p:xfrm>
        <a:graphic>
          <a:graphicData uri="http://schemas.openxmlformats.org/drawingml/2006/table">
            <a:tbl>
              <a:tblPr>
                <a:noFill/>
                <a:tableStyleId>{742852B5-7DE0-4E9D-BE86-EEBD7E2C9696}</a:tableStyleId>
              </a:tblPr>
              <a:tblGrid>
                <a:gridCol w="2611975"/>
                <a:gridCol w="5416425"/>
              </a:tblGrid>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grid-template-columns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columna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col 1, col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grid-template-rows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fila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fila 1, fila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grid-template-areas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Indica la </a:t>
                      </a:r>
                      <a:r>
                        <a:rPr b="1" lang="es" sz="1400" u="none" cap="none" strike="noStrike">
                          <a:latin typeface="Helvetica Neue"/>
                          <a:ea typeface="Helvetica Neue"/>
                          <a:cs typeface="Helvetica Neue"/>
                          <a:sym typeface="Helvetica Neue"/>
                        </a:rPr>
                        <a:t>disposición</a:t>
                      </a:r>
                      <a:r>
                        <a:rPr lang="es" sz="1400" u="none" cap="none" strike="noStrike">
                          <a:latin typeface="Helvetica Neue"/>
                          <a:ea typeface="Helvetica Neue"/>
                          <a:cs typeface="Helvetica Neue"/>
                          <a:sym typeface="Helvetica Neue"/>
                        </a:rPr>
                        <a:t> de las áreas en el grid. Cada texto entre comillas simboliza una fila.</a:t>
                      </a:r>
                      <a:endParaRPr sz="1400" u="none" cap="none" strike="noStrike">
                        <a:latin typeface="Helvetica Neue"/>
                        <a:ea typeface="Helvetica Neue"/>
                        <a:cs typeface="Helvetica Neue"/>
                        <a:sym typeface="Helvetica Neue"/>
                      </a:endParaRPr>
                    </a:p>
                  </a:txBody>
                  <a:tcPr marT="91425" marB="91425" marR="91425" marL="91425">
                    <a:lnB cap="flat" cmpd="sng" w="9525">
                      <a:solidFill>
                        <a:srgbClr val="DDDDDD"/>
                      </a:solidFill>
                      <a:prstDash val="solid"/>
                      <a:round/>
                      <a:headEnd len="sm" w="sm" type="none"/>
                      <a:tailEnd len="sm" w="sm" type="none"/>
                    </a:lnB>
                  </a:tcPr>
                </a:tc>
              </a:tr>
              <a:tr h="6519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grid-column-gap</a:t>
                      </a:r>
                      <a:endParaRPr b="1" sz="1400" u="none" cap="none" strike="noStrike">
                        <a:latin typeface="Helvetica Neue"/>
                        <a:ea typeface="Helvetica Neue"/>
                        <a:cs typeface="Helvetica Neue"/>
                        <a:sym typeface="Helvetica Neue"/>
                      </a:endParaRPr>
                    </a:p>
                  </a:txBody>
                  <a:tcPr marT="91425" marB="91425" marR="91425" marL="91425">
                    <a:lnR cap="flat" cmpd="sng" w="9525">
                      <a:solidFill>
                        <a:srgbClr val="DDDDDD"/>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columnas (</a:t>
                      </a:r>
                      <a:r>
                        <a:rPr i="1" lang="es" sz="1400" u="sng" cap="none" strike="noStrike">
                          <a:latin typeface="Helvetica Neue"/>
                          <a:ea typeface="Helvetica Neue"/>
                          <a:cs typeface="Helvetica Neue"/>
                          <a:sym typeface="Helvetica Neue"/>
                        </a:rPr>
                        <a:t>líneas verticales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grid-row-gap</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filas </a:t>
                      </a:r>
                      <a:endParaRPr sz="14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a:t>
                      </a:r>
                      <a:r>
                        <a:rPr i="1" lang="es" sz="1400" u="sng" cap="none" strike="noStrike">
                          <a:latin typeface="Helvetica Neue"/>
                          <a:ea typeface="Helvetica Neue"/>
                          <a:cs typeface="Helvetica Neue"/>
                          <a:sym typeface="Helvetica Neue"/>
                        </a:rPr>
                        <a:t>líneas horizontales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lnT cap="flat" cmpd="sng" w="9525">
                      <a:solidFill>
                        <a:srgbClr val="DDDDDD"/>
                      </a:solidFill>
                      <a:prstDash val="solid"/>
                      <a:round/>
                      <a:headEnd len="sm" w="sm" type="none"/>
                      <a:tailEnd len="sm" w="sm" type="none"/>
                    </a:lnT>
                  </a:tcPr>
                </a:tc>
              </a:tr>
            </a:tbl>
          </a:graphicData>
        </a:graphic>
      </p:graphicFrame>
      <p:sp>
        <p:nvSpPr>
          <p:cNvPr id="268" name="Google Shape;268;p34"/>
          <p:cNvSpPr txBox="1"/>
          <p:nvPr/>
        </p:nvSpPr>
        <p:spPr>
          <a:xfrm>
            <a:off x="1132800" y="969500"/>
            <a:ext cx="68784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En primer lugar, aplicas la propiedad “</a:t>
            </a:r>
            <a:r>
              <a:rPr b="1" i="0" lang="es" sz="1600" u="none" cap="none" strike="noStrike">
                <a:solidFill>
                  <a:srgbClr val="000000"/>
                </a:solidFill>
                <a:highlight>
                  <a:srgbClr val="A6FFCA"/>
                </a:highlight>
                <a:latin typeface="Helvetica Neue"/>
                <a:ea typeface="Helvetica Neue"/>
                <a:cs typeface="Helvetica Neue"/>
                <a:sym typeface="Helvetica Neue"/>
              </a:rPr>
              <a:t>display: grid</a:t>
            </a: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 al elemento padre.</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Luego puedes usar lo siguiente para crear la estructura principal:</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75" name="Google Shape;275;p35"/>
          <p:cNvSpPr txBox="1"/>
          <p:nvPr/>
        </p:nvSpPr>
        <p:spPr>
          <a:xfrm>
            <a:off x="3857100" y="6625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 OBJETIVO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276" name="Google Shape;276;p35"/>
          <p:cNvPicPr preferRelativeResize="0"/>
          <p:nvPr/>
        </p:nvPicPr>
        <p:blipFill rotWithShape="1">
          <a:blip r:embed="rId4">
            <a:alphaModFix/>
          </a:blip>
          <a:srcRect b="0" l="0" r="0" t="0"/>
          <a:stretch/>
        </p:blipFill>
        <p:spPr>
          <a:xfrm>
            <a:off x="73148" y="140200"/>
            <a:ext cx="6388524" cy="4863076"/>
          </a:xfrm>
          <a:prstGeom prst="rect">
            <a:avLst/>
          </a:prstGeom>
          <a:noFill/>
          <a:ln>
            <a:noFill/>
          </a:ln>
        </p:spPr>
      </p:pic>
      <p:sp>
        <p:nvSpPr>
          <p:cNvPr id="277" name="Google Shape;277;p35"/>
          <p:cNvSpPr txBox="1"/>
          <p:nvPr/>
        </p:nvSpPr>
        <p:spPr>
          <a:xfrm>
            <a:off x="6816150" y="1422525"/>
            <a:ext cx="1938300" cy="344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Helvetica Neue Light"/>
                <a:ea typeface="Helvetica Neue Light"/>
                <a:cs typeface="Helvetica Neue Light"/>
                <a:sym typeface="Helvetica Neue Light"/>
              </a:rPr>
              <a:t>Este tipo de estructura no es posible con Flexbox, por eso podemos pensar en usar </a:t>
            </a:r>
            <a:r>
              <a:rPr i="0" lang="es" sz="1800" u="none" cap="none" strike="noStrike">
                <a:solidFill>
                  <a:srgbClr val="000000"/>
                </a:solidFill>
                <a:highlight>
                  <a:srgbClr val="E0FF00"/>
                </a:highlight>
                <a:latin typeface="Helvetica Neue Light"/>
                <a:ea typeface="Helvetica Neue Light"/>
                <a:cs typeface="Helvetica Neue Light"/>
                <a:sym typeface="Helvetica Neue Light"/>
              </a:rPr>
              <a:t>Grid</a:t>
            </a:r>
            <a:endParaRPr i="0" sz="18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83" name="Google Shape;283;p36"/>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284" name="Google Shape;284;p36"/>
          <p:cNvGraphicFramePr/>
          <p:nvPr/>
        </p:nvGraphicFramePr>
        <p:xfrm>
          <a:off x="800000" y="2571750"/>
          <a:ext cx="3000000" cy="3000000"/>
        </p:xfrm>
        <a:graphic>
          <a:graphicData uri="http://schemas.openxmlformats.org/drawingml/2006/table">
            <a:tbl>
              <a:tblPr>
                <a:noFill/>
                <a:tableStyleId>{DBD6A7B9-12B2-47C1-ADAB-7C9D1ED34055}</a:tableStyleId>
              </a:tblPr>
              <a:tblGrid>
                <a:gridCol w="2099750"/>
                <a:gridCol w="5444250"/>
              </a:tblGrid>
              <a:tr h="407425">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919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grid-template-columns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columnas (eje horizontal).</a:t>
                      </a:r>
                      <a:endParaRPr sz="16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63500" marB="63500" marR="63500" marL="63500"/>
                </a:tc>
              </a:tr>
              <a:tr h="679075">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grid-template-rows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filas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
        <p:nvSpPr>
          <p:cNvPr id="285" name="Google Shape;285;p36"/>
          <p:cNvSpPr txBox="1"/>
          <p:nvPr/>
        </p:nvSpPr>
        <p:spPr>
          <a:xfrm>
            <a:off x="643800" y="1152319"/>
            <a:ext cx="7856400" cy="157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crear cuadrículas con un tamaño </a:t>
            </a:r>
            <a:r>
              <a:rPr b="1" i="0" lang="es" sz="1800" u="none" cap="none" strike="noStrike">
                <a:solidFill>
                  <a:srgbClr val="000000"/>
                </a:solidFill>
                <a:latin typeface="Helvetica Neue"/>
                <a:ea typeface="Helvetica Neue"/>
                <a:cs typeface="Helvetica Neue"/>
                <a:sym typeface="Helvetica Neue"/>
              </a:rPr>
              <a:t>definido</a:t>
            </a:r>
            <a:r>
              <a:rPr b="0" i="0" lang="es" sz="1800" u="none" cap="none" strike="noStrike">
                <a:solidFill>
                  <a:srgbClr val="000000"/>
                </a:solidFill>
                <a:latin typeface="Helvetica Neue Light"/>
                <a:ea typeface="Helvetica Neue Light"/>
                <a:cs typeface="Helvetica Neue Light"/>
                <a:sym typeface="Helvetica Neue Light"/>
              </a:rPr>
              <a:t>. Para ello, sólo tienes que usar las propiedades CSS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grid-template-columns</a:t>
            </a:r>
            <a:r>
              <a:rPr b="0" i="0" lang="es" sz="1800" u="none" cap="none" strike="noStrike">
                <a:solidFill>
                  <a:srgbClr val="000000"/>
                </a:solidFill>
                <a:latin typeface="Helvetica Neue Light"/>
                <a:ea typeface="Helvetica Neue Light"/>
                <a:cs typeface="Helvetica Neue Light"/>
                <a:sym typeface="Helvetica Neue Light"/>
              </a:rPr>
              <a:t> y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grid-template-rows</a:t>
            </a:r>
            <a:r>
              <a:rPr b="0" i="0" lang="es" sz="1800" u="none" cap="none" strike="noStrike">
                <a:solidFill>
                  <a:srgbClr val="000000"/>
                </a:solidFill>
                <a:latin typeface="Helvetica Neue Light"/>
                <a:ea typeface="Helvetica Neue Light"/>
                <a:cs typeface="Helvetica Neue Light"/>
                <a:sym typeface="Helvetica Neue Light"/>
              </a:rPr>
              <a:t>, las cuales sirven para indicar las dimensiones de cada celda de la cuadrícula, diferenciando entre columnas y filas.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6" name="Google Shape;286;p3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92" name="Google Shape;292;p37"/>
          <p:cNvSpPr txBox="1"/>
          <p:nvPr/>
        </p:nvSpPr>
        <p:spPr>
          <a:xfrm>
            <a:off x="643801" y="346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3" name="Google Shape;293;p37"/>
          <p:cNvSpPr txBox="1"/>
          <p:nvPr/>
        </p:nvSpPr>
        <p:spPr>
          <a:xfrm>
            <a:off x="557850" y="2260425"/>
            <a:ext cx="40047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columnas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filas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294" name="Google Shape;294;p37"/>
          <p:cNvSpPr txBox="1"/>
          <p:nvPr/>
        </p:nvSpPr>
        <p:spPr>
          <a:xfrm>
            <a:off x="557850" y="1258000"/>
            <a:ext cx="8028300" cy="7626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400"/>
              <a:buFont typeface="Arial"/>
              <a:buNone/>
            </a:pPr>
            <a:r>
              <a:rPr lang="es" sz="1800">
                <a:solidFill>
                  <a:schemeClr val="dk1"/>
                </a:solidFill>
                <a:latin typeface="Anton"/>
                <a:ea typeface="Anton"/>
                <a:cs typeface="Anton"/>
                <a:sym typeface="Anton"/>
              </a:rPr>
              <a:t>👀 </a:t>
            </a:r>
            <a:r>
              <a:rPr b="0" i="0" lang="es" sz="1800" u="none" cap="none" strike="noStrike">
                <a:solidFill>
                  <a:srgbClr val="000000"/>
                </a:solidFill>
                <a:latin typeface="Helvetica Neue Light"/>
                <a:ea typeface="Helvetica Neue Light"/>
                <a:cs typeface="Helvetica Neue Light"/>
                <a:sym typeface="Helvetica Neue Light"/>
              </a:rPr>
              <a:t>Veamos la forma más simple de crear una grilla, especificando cuántas columnas y filas queremos. </a:t>
            </a:r>
            <a:endParaRPr b="0" sz="1800" u="none" cap="none" strike="noStrike">
              <a:solidFill>
                <a:srgbClr val="000000"/>
              </a:solidFill>
              <a:latin typeface="Helvetica Neue Light"/>
              <a:ea typeface="Helvetica Neue Light"/>
              <a:cs typeface="Helvetica Neue Light"/>
              <a:sym typeface="Helvetica Neue Light"/>
            </a:endParaRPr>
          </a:p>
        </p:txBody>
      </p:sp>
      <p:sp>
        <p:nvSpPr>
          <p:cNvPr id="295" name="Google Shape;295;p37"/>
          <p:cNvSpPr txBox="1"/>
          <p:nvPr/>
        </p:nvSpPr>
        <p:spPr>
          <a:xfrm>
            <a:off x="4655550" y="2260400"/>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296" name="Google Shape;296;p3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2" name="Google Shape;302;p38"/>
          <p:cNvSpPr txBox="1"/>
          <p:nvPr/>
        </p:nvSpPr>
        <p:spPr>
          <a:xfrm>
            <a:off x="643801" y="254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03" name="Google Shape;303;p38"/>
          <p:cNvPicPr preferRelativeResize="0"/>
          <p:nvPr/>
        </p:nvPicPr>
        <p:blipFill rotWithShape="1">
          <a:blip r:embed="rId4">
            <a:alphaModFix/>
          </a:blip>
          <a:srcRect b="0" l="0" r="0" t="0"/>
          <a:stretch/>
        </p:blipFill>
        <p:spPr>
          <a:xfrm>
            <a:off x="252400" y="1014184"/>
            <a:ext cx="8502050" cy="35836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9" name="Google Shape;309;p39"/>
          <p:cNvSpPr txBox="1"/>
          <p:nvPr/>
        </p:nvSpPr>
        <p:spPr>
          <a:xfrm>
            <a:off x="643801" y="28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0" name="Google Shape;310;p39"/>
          <p:cNvSpPr txBox="1"/>
          <p:nvPr/>
        </p:nvSpPr>
        <p:spPr>
          <a:xfrm>
            <a:off x="726050" y="1206950"/>
            <a:ext cx="80283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s" sz="1800" u="none" cap="none" strike="noStrike">
                <a:solidFill>
                  <a:schemeClr val="dk1"/>
                </a:solidFill>
                <a:latin typeface="Helvetica Neue"/>
                <a:ea typeface="Helvetica Neue"/>
                <a:cs typeface="Helvetica Neue"/>
                <a:sym typeface="Helvetica Neue"/>
              </a:rPr>
              <a:t>Unidad creada para ser usada en grid ( </a:t>
            </a:r>
            <a:r>
              <a:rPr i="0" lang="es" sz="1800" u="none" cap="none" strike="noStrike">
                <a:solidFill>
                  <a:srgbClr val="FF0000"/>
                </a:solidFill>
                <a:latin typeface="Helvetica Neue"/>
                <a:ea typeface="Helvetica Neue"/>
                <a:cs typeface="Helvetica Neue"/>
                <a:sym typeface="Helvetica Neue"/>
              </a:rPr>
              <a:t>fr (fraction)</a:t>
            </a:r>
            <a:r>
              <a:rPr i="0" lang="es" sz="1800" u="none" cap="none" strike="noStrike">
                <a:solidFill>
                  <a:schemeClr val="dk1"/>
                </a:solidFill>
                <a:latin typeface="Helvetica Neue"/>
                <a:ea typeface="Helvetica Neue"/>
                <a:cs typeface="Helvetica Neue"/>
                <a:sym typeface="Helvetica Neue"/>
              </a:rPr>
              <a:t> )</a:t>
            </a:r>
            <a:endParaRPr i="0" sz="18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1200"/>
              </a:spcBef>
              <a:spcAft>
                <a:spcPts val="0"/>
              </a:spcAft>
              <a:buClr>
                <a:schemeClr val="dk1"/>
              </a:buClr>
              <a:buSzPts val="1100"/>
              <a:buFont typeface="Arial"/>
              <a:buNone/>
            </a:pPr>
            <a:r>
              <a:t/>
            </a:r>
            <a:endParaRPr b="0" i="1" sz="1400" u="none" cap="none" strike="noStrike">
              <a:solidFill>
                <a:srgbClr val="000000"/>
              </a:solidFill>
              <a:highlight>
                <a:srgbClr val="E0FF00"/>
              </a:highlight>
              <a:latin typeface="Helvetica Neue"/>
              <a:ea typeface="Helvetica Neue"/>
              <a:cs typeface="Helvetica Neue"/>
              <a:sym typeface="Helvetica Neue"/>
            </a:endParaRPr>
          </a:p>
        </p:txBody>
      </p:sp>
      <p:sp>
        <p:nvSpPr>
          <p:cNvPr id="311" name="Google Shape;311;p39"/>
          <p:cNvSpPr txBox="1"/>
          <p:nvPr/>
        </p:nvSpPr>
        <p:spPr>
          <a:xfrm>
            <a:off x="726050" y="1865275"/>
            <a:ext cx="77742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312" name="Google Shape;312;p39"/>
          <p:cNvSpPr txBox="1"/>
          <p:nvPr/>
        </p:nvSpPr>
        <p:spPr>
          <a:xfrm>
            <a:off x="726050" y="3659800"/>
            <a:ext cx="7774200" cy="738900"/>
          </a:xfrm>
          <a:prstGeom prst="rect">
            <a:avLst/>
          </a:prstGeom>
          <a:solidFill>
            <a:srgbClr val="E0FF00"/>
          </a:solid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lang="es" sz="1800">
                <a:solidFill>
                  <a:schemeClr val="dk1"/>
                </a:solidFill>
                <a:latin typeface="Helvetica Neue Light"/>
                <a:ea typeface="Helvetica Neue Light"/>
                <a:cs typeface="Helvetica Neue Light"/>
                <a:sym typeface="Helvetica Neue Light"/>
              </a:rPr>
              <a:t>Nota: también es posible utilizar otras unidades y combinarlas, como porcentajes o la palabra clave auto (que obtiene el tamaño restante).</a:t>
            </a:r>
            <a:endParaRPr sz="1800">
              <a:latin typeface="Helvetica Neue Light"/>
              <a:ea typeface="Helvetica Neue Light"/>
              <a:cs typeface="Helvetica Neue Light"/>
              <a:sym typeface="Helvetica Neue Light"/>
            </a:endParaRPr>
          </a:p>
        </p:txBody>
      </p:sp>
      <p:pic>
        <p:nvPicPr>
          <p:cNvPr id="313" name="Google Shape;313;p3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19" name="Google Shape;319;p40"/>
          <p:cNvSpPr txBox="1"/>
          <p:nvPr/>
        </p:nvSpPr>
        <p:spPr>
          <a:xfrm>
            <a:off x="643801" y="319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0" name="Google Shape;320;p40"/>
          <p:cNvSpPr txBox="1"/>
          <p:nvPr/>
        </p:nvSpPr>
        <p:spPr>
          <a:xfrm>
            <a:off x="580375" y="1159600"/>
            <a:ext cx="7856400" cy="127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Cuadrícula de </a:t>
            </a:r>
            <a:r>
              <a:rPr b="0" i="1" lang="es" sz="1800" u="none" cap="none" strike="noStrike">
                <a:solidFill>
                  <a:schemeClr val="dk1"/>
                </a:solidFill>
                <a:latin typeface="Helvetica Neue Light"/>
                <a:ea typeface="Helvetica Neue Light"/>
                <a:cs typeface="Helvetica Neue Light"/>
                <a:sym typeface="Helvetica Neue Light"/>
              </a:rPr>
              <a:t>2x2</a:t>
            </a:r>
            <a:r>
              <a:rPr b="0" i="0" lang="es" sz="1800" u="none" cap="none" strike="noStrike">
                <a:solidFill>
                  <a:schemeClr val="dk1"/>
                </a:solidFill>
                <a:latin typeface="Helvetica Neue Light"/>
                <a:ea typeface="Helvetica Neue Light"/>
                <a:cs typeface="Helvetica Neue Light"/>
                <a:sym typeface="Helvetica Neue Light"/>
              </a:rPr>
              <a:t>, donde el tamaño de ancho de la cuadrícula se divide en </a:t>
            </a:r>
            <a:r>
              <a:rPr b="1" i="0" lang="es" sz="1800" u="none" cap="none" strike="noStrike">
                <a:solidFill>
                  <a:schemeClr val="dk1"/>
                </a:solidFill>
                <a:latin typeface="Helvetica Neue"/>
                <a:ea typeface="Helvetica Neue"/>
                <a:cs typeface="Helvetica Neue"/>
                <a:sym typeface="Helvetica Neue"/>
              </a:rPr>
              <a:t>dos columnas</a:t>
            </a:r>
            <a:r>
              <a:rPr b="0" i="0" lang="es" sz="1800" u="none" cap="none" strike="noStrike">
                <a:solidFill>
                  <a:schemeClr val="dk1"/>
                </a:solidFill>
                <a:latin typeface="Helvetica Neue Light"/>
                <a:ea typeface="Helvetica Neue Light"/>
                <a:cs typeface="Helvetica Neue Light"/>
                <a:sym typeface="Helvetica Neue Light"/>
              </a:rPr>
              <a:t> (una el doble de tamaño que la siguiente), y el tamaño de alto de la cuadrícula se divide en dos filas, donde la primera ocupará el triple (3 fr) que la segunda (1 fr):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321" name="Google Shape;321;p40"/>
          <p:cNvPicPr preferRelativeResize="0"/>
          <p:nvPr/>
        </p:nvPicPr>
        <p:blipFill rotWithShape="1">
          <a:blip r:embed="rId4">
            <a:alphaModFix/>
          </a:blip>
          <a:srcRect b="0" l="0" r="0" t="0"/>
          <a:stretch/>
        </p:blipFill>
        <p:spPr>
          <a:xfrm>
            <a:off x="643800" y="2439100"/>
            <a:ext cx="7633026" cy="214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27" name="Google Shape;327;p41"/>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8" name="Google Shape;328;p41"/>
          <p:cNvSpPr txBox="1"/>
          <p:nvPr/>
        </p:nvSpPr>
        <p:spPr>
          <a:xfrm>
            <a:off x="1357025" y="4025050"/>
            <a:ext cx="6210900" cy="5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 sz="2000" u="none" cap="none" strike="noStrike">
                <a:solidFill>
                  <a:schemeClr val="dk1"/>
                </a:solidFill>
                <a:latin typeface="Didact Gothic"/>
                <a:ea typeface="Didact Gothic"/>
                <a:cs typeface="Didact Gothic"/>
                <a:sym typeface="Didact Gothic"/>
              </a:rPr>
              <a:t>repeat(</a:t>
            </a:r>
            <a:r>
              <a:rPr b="1" i="1" lang="es" sz="2000" u="none" cap="none" strike="noStrike">
                <a:solidFill>
                  <a:schemeClr val="dk1"/>
                </a:solidFill>
                <a:latin typeface="Didact Gothic"/>
                <a:ea typeface="Didact Gothic"/>
                <a:cs typeface="Didact Gothic"/>
                <a:sym typeface="Didact Gothic"/>
              </a:rPr>
              <a:t>[núm de veces]</a:t>
            </a:r>
            <a:r>
              <a:rPr b="1" i="0" lang="es" sz="2000" u="none" cap="none" strike="noStrike">
                <a:solidFill>
                  <a:schemeClr val="dk1"/>
                </a:solidFill>
                <a:latin typeface="Didact Gothic"/>
                <a:ea typeface="Didact Gothic"/>
                <a:cs typeface="Didact Gothic"/>
                <a:sym typeface="Didact Gothic"/>
              </a:rPr>
              <a:t>, </a:t>
            </a:r>
            <a:r>
              <a:rPr b="1" i="1" lang="es" sz="2000" u="none" cap="none" strike="noStrike">
                <a:solidFill>
                  <a:schemeClr val="dk1"/>
                </a:solidFill>
                <a:latin typeface="Didact Gothic"/>
                <a:ea typeface="Didact Gothic"/>
                <a:cs typeface="Didact Gothic"/>
                <a:sym typeface="Didact Gothic"/>
              </a:rPr>
              <a:t>[valor o valores]</a:t>
            </a:r>
            <a:r>
              <a:rPr b="1" i="0" lang="es" sz="2000" u="none" cap="none" strike="noStrike">
                <a:solidFill>
                  <a:schemeClr val="dk1"/>
                </a:solidFill>
                <a:latin typeface="Didact Gothic"/>
                <a:ea typeface="Didact Gothic"/>
                <a:cs typeface="Didact Gothic"/>
                <a:sym typeface="Didact Gothic"/>
              </a:rPr>
              <a:t>)</a:t>
            </a:r>
            <a:r>
              <a:rPr b="0" i="0" lang="es" sz="2000" u="none" cap="none" strike="noStrike">
                <a:solidFill>
                  <a:schemeClr val="dk1"/>
                </a:solidFill>
                <a:latin typeface="Didact Gothic"/>
                <a:ea typeface="Didact Gothic"/>
                <a:cs typeface="Didact Gothic"/>
                <a:sym typeface="Didact Gothic"/>
              </a:rPr>
              <a:t> </a:t>
            </a:r>
            <a:endParaRPr b="0" i="0" sz="2000" u="none" cap="none" strike="noStrike">
              <a:solidFill>
                <a:schemeClr val="dk1"/>
              </a:solidFill>
              <a:latin typeface="Didact Gothic"/>
              <a:ea typeface="Didact Gothic"/>
              <a:cs typeface="Didact Gothic"/>
              <a:sym typeface="Didact Gothic"/>
            </a:endParaRPr>
          </a:p>
        </p:txBody>
      </p:sp>
      <p:sp>
        <p:nvSpPr>
          <p:cNvPr id="329" name="Google Shape;329;p41"/>
          <p:cNvSpPr txBox="1"/>
          <p:nvPr/>
        </p:nvSpPr>
        <p:spPr>
          <a:xfrm>
            <a:off x="969450" y="1184450"/>
            <a:ext cx="72051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Si necesitas hacer muchas columnas y filas iguales, puedes usar lo siguiente:</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30" name="Google Shape;330;p41"/>
          <p:cNvSpPr txBox="1"/>
          <p:nvPr/>
        </p:nvSpPr>
        <p:spPr>
          <a:xfrm>
            <a:off x="969300" y="2246575"/>
            <a:ext cx="72051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45720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pic>
        <p:nvPicPr>
          <p:cNvPr id="331" name="Google Shape;331;p4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GRIDS</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06.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37" name="Google Shape;337;p42"/>
          <p:cNvSpPr txBox="1"/>
          <p:nvPr/>
        </p:nvSpPr>
        <p:spPr>
          <a:xfrm>
            <a:off x="643801" y="230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8" name="Google Shape;338;p42"/>
          <p:cNvSpPr txBox="1"/>
          <p:nvPr/>
        </p:nvSpPr>
        <p:spPr>
          <a:xfrm>
            <a:off x="557850" y="1009000"/>
            <a:ext cx="8028300" cy="441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highlight>
                  <a:srgbClr val="A6FFCA"/>
                </a:highlight>
                <a:latin typeface="Helvetica Neue Light"/>
                <a:ea typeface="Helvetica Neue Light"/>
                <a:cs typeface="Helvetica Neue Light"/>
                <a:sym typeface="Helvetica Neue Light"/>
              </a:rPr>
              <a:t>Deberíamos hacer los divs necesarios, pero la grilla está lista para acomodar a sus ítems.</a:t>
            </a:r>
            <a:endParaRPr b="0" i="0" sz="18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339" name="Google Shape;339;p42"/>
          <p:cNvPicPr preferRelativeResize="0"/>
          <p:nvPr/>
        </p:nvPicPr>
        <p:blipFill rotWithShape="1">
          <a:blip r:embed="rId4">
            <a:alphaModFix/>
          </a:blip>
          <a:srcRect b="0" l="0" r="0" t="0"/>
          <a:stretch/>
        </p:blipFill>
        <p:spPr>
          <a:xfrm>
            <a:off x="1399242" y="1749428"/>
            <a:ext cx="6345525" cy="2856001"/>
          </a:xfrm>
          <a:prstGeom prst="rect">
            <a:avLst/>
          </a:prstGeom>
          <a:noFill/>
          <a:ln>
            <a:noFill/>
          </a:ln>
        </p:spPr>
      </p:pic>
      <p:sp>
        <p:nvSpPr>
          <p:cNvPr id="340" name="Google Shape;340;p42"/>
          <p:cNvSpPr txBox="1"/>
          <p:nvPr/>
        </p:nvSpPr>
        <p:spPr>
          <a:xfrm>
            <a:off x="2461950" y="4549000"/>
            <a:ext cx="4426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s" sz="1800">
                <a:highlight>
                  <a:srgbClr val="E0FF00"/>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Así “se ve” la pantalla dividida en grillas.</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4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46" name="Google Shape;346;p43"/>
          <p:cNvSpPr txBox="1"/>
          <p:nvPr/>
        </p:nvSpPr>
        <p:spPr>
          <a:xfrm>
            <a:off x="643801" y="3519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47" name="Google Shape;347;p43"/>
          <p:cNvSpPr txBox="1"/>
          <p:nvPr/>
        </p:nvSpPr>
        <p:spPr>
          <a:xfrm>
            <a:off x="557850" y="1937351"/>
            <a:ext cx="8028300" cy="25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a:t>
            </a:r>
            <a:r>
              <a:rPr b="0" i="0" lang="es" sz="1800" u="none" cap="none" strike="noStrike">
                <a:solidFill>
                  <a:schemeClr val="dk1"/>
                </a:solidFill>
                <a:latin typeface="Helvetica Neue Light"/>
                <a:ea typeface="Helvetica Neue Light"/>
                <a:cs typeface="Helvetica Neue Light"/>
                <a:sym typeface="Helvetica Neue Light"/>
              </a:rPr>
              <a:t>Es posible indicar el nombre y la posición concreta de cada área de la cuadrícula. Utiliza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grid-template-areas</a:t>
            </a:r>
            <a:r>
              <a:rPr b="0" i="0" lang="es" sz="1800" u="none" cap="none" strike="noStrike">
                <a:solidFill>
                  <a:schemeClr val="dk1"/>
                </a:solidFill>
                <a:latin typeface="Helvetica Neue Light"/>
                <a:ea typeface="Helvetica Neue Light"/>
                <a:cs typeface="Helvetica Neue Light"/>
                <a:sym typeface="Helvetica Neue Light"/>
              </a:rPr>
              <a:t>, donde debes especificar el orden de las áreas. Luego, en cada </a:t>
            </a:r>
            <a:r>
              <a:rPr b="0" i="1" lang="es" sz="1800" u="none" cap="none" strike="noStrike">
                <a:solidFill>
                  <a:schemeClr val="dk1"/>
                </a:solidFill>
                <a:latin typeface="Helvetica Neue Light"/>
                <a:ea typeface="Helvetica Neue Light"/>
                <a:cs typeface="Helvetica Neue Light"/>
                <a:sym typeface="Helvetica Neue Light"/>
              </a:rPr>
              <a:t>ítem hijo</a:t>
            </a:r>
            <a:r>
              <a:rPr b="0" i="0" lang="es" sz="1800" u="none" cap="none" strike="noStrike">
                <a:solidFill>
                  <a:schemeClr val="dk1"/>
                </a:solidFill>
                <a:latin typeface="Helvetica Neue Light"/>
                <a:ea typeface="Helvetica Neue Light"/>
                <a:cs typeface="Helvetica Neue Light"/>
                <a:sym typeface="Helvetica Neue Light"/>
              </a:rPr>
              <a:t>, usas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grid-area</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para indicar el nombre del área en cuestión.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00"/>
              <a:buFont typeface="Arial"/>
              <a:buNone/>
            </a:pPr>
            <a:r>
              <a:rPr b="1" lang="es" sz="1800">
                <a:solidFill>
                  <a:schemeClr val="dk1"/>
                </a:solidFill>
                <a:latin typeface="Helvetica Neue"/>
                <a:ea typeface="Helvetica Neue"/>
                <a:cs typeface="Helvetica Neue"/>
                <a:sym typeface="Helvetica Neue"/>
              </a:rPr>
              <a:t>👉</a:t>
            </a:r>
            <a:r>
              <a:rPr b="1" i="0" lang="es" sz="1800" u="none" cap="none" strike="noStrike">
                <a:solidFill>
                  <a:schemeClr val="dk1"/>
                </a:solidFill>
                <a:latin typeface="Helvetica Neue"/>
                <a:ea typeface="Helvetica Neue"/>
                <a:cs typeface="Helvetica Neue"/>
                <a:sym typeface="Helvetica Neue"/>
              </a:rPr>
              <a:t>De esta forma, es muy sencillo crear una cuadrícula altamente personalizada en apenas unas cuantas líneas de CSS.</a:t>
            </a:r>
            <a:endParaRPr b="1" i="0" sz="1800" u="none" cap="none" strike="noStrike">
              <a:solidFill>
                <a:srgbClr val="000000"/>
              </a:solidFill>
              <a:latin typeface="Helvetica Neue"/>
              <a:ea typeface="Helvetica Neue"/>
              <a:cs typeface="Helvetica Neue"/>
              <a:sym typeface="Helvetica Neue"/>
            </a:endParaRPr>
          </a:p>
        </p:txBody>
      </p:sp>
      <p:sp>
        <p:nvSpPr>
          <p:cNvPr id="348" name="Google Shape;348;p43"/>
          <p:cNvSpPr txBox="1"/>
          <p:nvPr/>
        </p:nvSpPr>
        <p:spPr>
          <a:xfrm>
            <a:off x="557850" y="1329263"/>
            <a:ext cx="8028300" cy="65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800"/>
              <a:buFont typeface="Arial"/>
              <a:buNone/>
            </a:pPr>
            <a:r>
              <a:rPr b="1" lang="es" sz="1800">
                <a:latin typeface="Helvetica Neue"/>
                <a:ea typeface="Helvetica Neue"/>
                <a:cs typeface="Helvetica Neue"/>
                <a:sym typeface="Helvetica Neue"/>
              </a:rPr>
              <a:t>👉</a:t>
            </a:r>
            <a:r>
              <a:rPr b="1" i="0" lang="es" sz="1800" u="none" cap="none" strike="noStrike">
                <a:solidFill>
                  <a:srgbClr val="000000"/>
                </a:solidFill>
                <a:latin typeface="Helvetica Neue"/>
                <a:ea typeface="Helvetica Neue"/>
                <a:cs typeface="Helvetica Neue"/>
                <a:sym typeface="Helvetica Neue"/>
              </a:rPr>
              <a:t>Ahora veremos otra forma de crear grillas, de una forma más flexible.</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354" name="Google Shape;354;p4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55" name="Google Shape;355;p44"/>
          <p:cNvSpPr txBox="1"/>
          <p:nvPr/>
        </p:nvSpPr>
        <p:spPr>
          <a:xfrm>
            <a:off x="238200" y="702050"/>
            <a:ext cx="86676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s" sz="2000">
                <a:solidFill>
                  <a:schemeClr val="dk1"/>
                </a:solidFill>
                <a:latin typeface="Helvetica Neue"/>
                <a:ea typeface="Helvetica Neue"/>
                <a:cs typeface="Helvetica Neue"/>
                <a:sym typeface="Helvetica Neue"/>
              </a:rPr>
              <a:t>Entonces, siguiendo la línea del objetivo que tenemos podemos hacer lo siguiente...</a:t>
            </a:r>
            <a:endParaRPr b="1" sz="2000">
              <a:solidFill>
                <a:schemeClr val="dk1"/>
              </a:solidFill>
              <a:latin typeface="Helvetica Neue"/>
              <a:ea typeface="Helvetica Neue"/>
              <a:cs typeface="Helvetica Neue"/>
              <a:sym typeface="Helvetica Neue"/>
            </a:endParaRPr>
          </a:p>
        </p:txBody>
      </p:sp>
      <p:pic>
        <p:nvPicPr>
          <p:cNvPr id="356" name="Google Shape;356;p44"/>
          <p:cNvPicPr preferRelativeResize="0"/>
          <p:nvPr/>
        </p:nvPicPr>
        <p:blipFill>
          <a:blip r:embed="rId4">
            <a:alphaModFix/>
          </a:blip>
          <a:stretch>
            <a:fillRect/>
          </a:stretch>
        </p:blipFill>
        <p:spPr>
          <a:xfrm>
            <a:off x="2314163" y="1775725"/>
            <a:ext cx="4515675" cy="254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62" name="Google Shape;362;p45"/>
          <p:cNvSpPr txBox="1"/>
          <p:nvPr/>
        </p:nvSpPr>
        <p:spPr>
          <a:xfrm>
            <a:off x="643801" y="272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63" name="Google Shape;363;p45"/>
          <p:cNvSpPr txBox="1"/>
          <p:nvPr/>
        </p:nvSpPr>
        <p:spPr>
          <a:xfrm>
            <a:off x="578400" y="1952750"/>
            <a:ext cx="7987200" cy="2391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"grilla"</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&lt;header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Header</a:t>
            </a:r>
            <a:r>
              <a:rPr b="0" i="0" lang="es" sz="1200" u="none" cap="none" strike="noStrike">
                <a:solidFill>
                  <a:srgbClr val="800000"/>
                </a:solidFill>
                <a:latin typeface="Consolas"/>
                <a:ea typeface="Consolas"/>
                <a:cs typeface="Consolas"/>
                <a:sym typeface="Consolas"/>
              </a:rPr>
              <a:t>&lt;/header&gt;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"productos"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"servicios"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&lt;nav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Navegacion</a:t>
            </a:r>
            <a:r>
              <a:rPr b="0" i="0" lang="es" sz="1200" u="none" cap="none" strike="noStrike">
                <a:solidFill>
                  <a:srgbClr val="800000"/>
                </a:solidFill>
                <a:latin typeface="Consolas"/>
                <a:ea typeface="Consolas"/>
                <a:cs typeface="Consolas"/>
                <a:sym typeface="Consolas"/>
              </a:rPr>
              <a:t>&lt;/nav&gt;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&lt;aside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Aside</a:t>
            </a:r>
            <a:r>
              <a:rPr b="0" i="0" lang="es" sz="1200" u="none" cap="none" strike="noStrike">
                <a:solidFill>
                  <a:srgbClr val="800000"/>
                </a:solidFill>
                <a:latin typeface="Consolas"/>
                <a:ea typeface="Consolas"/>
                <a:cs typeface="Consolas"/>
                <a:sym typeface="Consolas"/>
              </a:rPr>
              <a:t>&lt;/aside&gt;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&lt;footer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Pie de pagina</a:t>
            </a:r>
            <a:r>
              <a:rPr b="0" i="0" lang="es" sz="1200" u="none" cap="none" strike="noStrike">
                <a:solidFill>
                  <a:srgbClr val="800000"/>
                </a:solidFill>
                <a:latin typeface="Consolas"/>
                <a:ea typeface="Consolas"/>
                <a:cs typeface="Consolas"/>
                <a:sym typeface="Consolas"/>
              </a:rPr>
              <a:t>&lt;/footer&gt;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&lt;/div&gt;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364" name="Google Shape;364;p45"/>
          <p:cNvSpPr txBox="1"/>
          <p:nvPr/>
        </p:nvSpPr>
        <p:spPr>
          <a:xfrm>
            <a:off x="830100" y="1112825"/>
            <a:ext cx="7483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HTML base para todos los ejemplos.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muy importante marcar la estructura HTML.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65" name="Google Shape;365;p45"/>
          <p:cNvSpPr txBox="1"/>
          <p:nvPr/>
        </p:nvSpPr>
        <p:spPr>
          <a:xfrm>
            <a:off x="2856050" y="1157825"/>
            <a:ext cx="37272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p:txBody>
      </p:sp>
      <p:pic>
        <p:nvPicPr>
          <p:cNvPr id="366" name="Google Shape;366;p4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72" name="Google Shape;372;p46"/>
          <p:cNvSpPr txBox="1"/>
          <p:nvPr/>
        </p:nvSpPr>
        <p:spPr>
          <a:xfrm>
            <a:off x="643801" y="1799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73" name="Google Shape;373;p46"/>
          <p:cNvSpPr txBox="1"/>
          <p:nvPr/>
        </p:nvSpPr>
        <p:spPr>
          <a:xfrm>
            <a:off x="643800" y="12228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374" name="Google Shape;374;p46"/>
          <p:cNvSpPr txBox="1"/>
          <p:nvPr/>
        </p:nvSpPr>
        <p:spPr>
          <a:xfrm>
            <a:off x="4662775" y="12228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header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header;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footer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footer;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section#productos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productos;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section#servicios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servicios;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nav</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nav;</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aside</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publicidad;</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375" name="Google Shape;375;p46"/>
          <p:cNvSpPr txBox="1"/>
          <p:nvPr/>
        </p:nvSpPr>
        <p:spPr>
          <a:xfrm>
            <a:off x="3787500" y="8063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376" name="Google Shape;376;p4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82" name="Google Shape;382;p47"/>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83" name="Google Shape;383;p47"/>
          <p:cNvPicPr preferRelativeResize="0"/>
          <p:nvPr/>
        </p:nvPicPr>
        <p:blipFill rotWithShape="1">
          <a:blip r:embed="rId4">
            <a:alphaModFix/>
          </a:blip>
          <a:srcRect b="0" l="0" r="0" t="0"/>
          <a:stretch/>
        </p:blipFill>
        <p:spPr>
          <a:xfrm>
            <a:off x="266834" y="1950063"/>
            <a:ext cx="5271640" cy="2668050"/>
          </a:xfrm>
          <a:prstGeom prst="rect">
            <a:avLst/>
          </a:prstGeom>
          <a:noFill/>
          <a:ln>
            <a:noFill/>
          </a:ln>
        </p:spPr>
      </p:pic>
      <p:sp>
        <p:nvSpPr>
          <p:cNvPr id="384" name="Google Shape;384;p47"/>
          <p:cNvSpPr txBox="1"/>
          <p:nvPr/>
        </p:nvSpPr>
        <p:spPr>
          <a:xfrm>
            <a:off x="578400" y="968600"/>
            <a:ext cx="7987200" cy="745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inicialmente,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5" name="Google Shape;385;p47"/>
          <p:cNvPicPr preferRelativeResize="0"/>
          <p:nvPr/>
        </p:nvPicPr>
        <p:blipFill rotWithShape="1">
          <a:blip r:embed="rId5">
            <a:alphaModFix/>
          </a:blip>
          <a:srcRect b="0" l="0" r="0" t="0"/>
          <a:stretch/>
        </p:blipFill>
        <p:spPr>
          <a:xfrm>
            <a:off x="3999675" y="2123077"/>
            <a:ext cx="4611910" cy="2322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91" name="Google Shape;391;p48"/>
          <p:cNvSpPr txBox="1"/>
          <p:nvPr/>
        </p:nvSpPr>
        <p:spPr>
          <a:xfrm>
            <a:off x="643801" y="186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92" name="Google Shape;392;p48"/>
          <p:cNvSpPr txBox="1"/>
          <p:nvPr/>
        </p:nvSpPr>
        <p:spPr>
          <a:xfrm>
            <a:off x="588900" y="1125850"/>
            <a:ext cx="7966200" cy="133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La cuadrícula tiene todas sus celdas </a:t>
            </a:r>
            <a:r>
              <a:rPr b="1" i="0" lang="es" sz="1800" u="none" cap="none" strike="noStrike">
                <a:solidFill>
                  <a:schemeClr val="dk1"/>
                </a:solidFill>
                <a:latin typeface="Helvetica Neue"/>
                <a:ea typeface="Helvetica Neue"/>
                <a:cs typeface="Helvetica Neue"/>
                <a:sym typeface="Helvetica Neue"/>
              </a:rPr>
              <a:t>una a continuación de la otra.</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Aunque sería posible darle un margen a las celdas dentro del contenedor, existe una forma más apropiada, evitando los problemas clásicos de los modelos de caja: los </a:t>
            </a:r>
            <a:r>
              <a:rPr b="1" i="0" lang="es" sz="1800" u="none" cap="none" strike="noStrike">
                <a:solidFill>
                  <a:schemeClr val="dk1"/>
                </a:solidFill>
                <a:latin typeface="Helvetica Neue"/>
                <a:ea typeface="Helvetica Neue"/>
                <a:cs typeface="Helvetica Neue"/>
                <a:sym typeface="Helvetica Neue"/>
              </a:rPr>
              <a:t>huecos (gutters)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393" name="Google Shape;393;p48"/>
          <p:cNvSpPr txBox="1"/>
          <p:nvPr/>
        </p:nvSpPr>
        <p:spPr>
          <a:xfrm>
            <a:off x="772950" y="2702425"/>
            <a:ext cx="7856400" cy="1495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grid-column-gap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grid-row-gap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15px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394" name="Google Shape;394;p4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0" name="Google Shape;400;p49"/>
          <p:cNvSpPr txBox="1"/>
          <p:nvPr/>
        </p:nvSpPr>
        <p:spPr>
          <a:xfrm>
            <a:off x="-2310649" y="22228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01" name="Google Shape;401;p49"/>
          <p:cNvPicPr preferRelativeResize="0"/>
          <p:nvPr/>
        </p:nvPicPr>
        <p:blipFill rotWithShape="1">
          <a:blip r:embed="rId4">
            <a:alphaModFix/>
          </a:blip>
          <a:srcRect b="0" l="0" r="0" t="0"/>
          <a:stretch/>
        </p:blipFill>
        <p:spPr>
          <a:xfrm>
            <a:off x="3326073" y="141624"/>
            <a:ext cx="5606175" cy="446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7" name="Google Shape;407;p50"/>
          <p:cNvSpPr txBox="1"/>
          <p:nvPr/>
        </p:nvSpPr>
        <p:spPr>
          <a:xfrm>
            <a:off x="629725" y="561275"/>
            <a:ext cx="7966200" cy="145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la propiedad </a:t>
            </a:r>
            <a:r>
              <a:rPr b="1" i="0" lang="es" sz="2000" u="none" cap="none" strike="noStrike">
                <a:solidFill>
                  <a:schemeClr val="dk1"/>
                </a:solidFill>
                <a:latin typeface="Helvetica Neue"/>
                <a:ea typeface="Helvetica Neue"/>
                <a:cs typeface="Helvetica Neue"/>
                <a:sym typeface="Helvetica Neue"/>
              </a:rPr>
              <a:t>grid-template-areas</a:t>
            </a:r>
            <a:r>
              <a:rPr b="0" i="0" lang="es" sz="2000" u="none" cap="none" strike="noStrike">
                <a:solidFill>
                  <a:schemeClr val="dk1"/>
                </a:solidFill>
                <a:latin typeface="Helvetica Neue Light"/>
                <a:ea typeface="Helvetica Neue Light"/>
                <a:cs typeface="Helvetica Neue Light"/>
                <a:sym typeface="Helvetica Neue Light"/>
              </a:rPr>
              <a:t> también es posible indicar una palabra clave especial:</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La palabra clave </a:t>
            </a:r>
            <a:r>
              <a:rPr b="1" i="0" lang="es" sz="2000" u="none" cap="none" strike="noStrike">
                <a:solidFill>
                  <a:schemeClr val="dk1"/>
                </a:solidFill>
                <a:latin typeface="Helvetica Neue"/>
                <a:ea typeface="Helvetica Neue"/>
                <a:cs typeface="Helvetica Neue"/>
                <a:sym typeface="Helvetica Neue"/>
              </a:rPr>
              <a:t>none</a:t>
            </a:r>
            <a:r>
              <a:rPr b="0" i="0" lang="es" sz="2000" u="none" cap="none" strike="noStrike">
                <a:solidFill>
                  <a:schemeClr val="dk1"/>
                </a:solidFill>
                <a:latin typeface="Helvetica Neue Light"/>
                <a:ea typeface="Helvetica Neue Light"/>
                <a:cs typeface="Helvetica Neue Light"/>
                <a:sym typeface="Helvetica Neue Light"/>
              </a:rPr>
              <a:t>: Indica que no se colocará ninguna celda en esta posición.</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Uno o más puntos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Indica que se colocará una celda vacía en esta posición.</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13" name="Google Shape;413;p51"/>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14" name="Google Shape;414;p51"/>
          <p:cNvPicPr preferRelativeResize="0"/>
          <p:nvPr/>
        </p:nvPicPr>
        <p:blipFill rotWithShape="1">
          <a:blip r:embed="rId4">
            <a:alphaModFix/>
          </a:blip>
          <a:srcRect b="0" l="0" r="0" t="0"/>
          <a:stretch/>
        </p:blipFill>
        <p:spPr>
          <a:xfrm>
            <a:off x="726059" y="1937500"/>
            <a:ext cx="5271640" cy="2668050"/>
          </a:xfrm>
          <a:prstGeom prst="rect">
            <a:avLst/>
          </a:prstGeom>
          <a:noFill/>
          <a:ln>
            <a:noFill/>
          </a:ln>
        </p:spPr>
      </p:pic>
      <p:sp>
        <p:nvSpPr>
          <p:cNvPr id="415" name="Google Shape;415;p51"/>
          <p:cNvSpPr txBox="1"/>
          <p:nvPr/>
        </p:nvSpPr>
        <p:spPr>
          <a:xfrm>
            <a:off x="578400" y="1059350"/>
            <a:ext cx="79872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6" name="Google Shape;416;p51"/>
          <p:cNvPicPr preferRelativeResize="0"/>
          <p:nvPr/>
        </p:nvPicPr>
        <p:blipFill rotWithShape="1">
          <a:blip r:embed="rId5">
            <a:alphaModFix/>
          </a:blip>
          <a:srcRect b="0" l="0" r="0" t="0"/>
          <a:stretch/>
        </p:blipFill>
        <p:spPr>
          <a:xfrm>
            <a:off x="4391625" y="2054515"/>
            <a:ext cx="4362826" cy="245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4006550" y="156200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Grids.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Comparar el alcance de Grids y Flexbox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Aplicar las nuevas formas de modelar con Grids.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92" y="1439552"/>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22" name="Google Shape;422;p52"/>
          <p:cNvSpPr txBox="1"/>
          <p:nvPr/>
        </p:nvSpPr>
        <p:spPr>
          <a:xfrm>
            <a:off x="2873551" y="262675"/>
            <a:ext cx="3310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23" name="Google Shape;423;p52"/>
          <p:cNvSpPr txBox="1"/>
          <p:nvPr/>
        </p:nvSpPr>
        <p:spPr>
          <a:xfrm>
            <a:off x="587200" y="3643300"/>
            <a:ext cx="3544200" cy="123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background-color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yellow</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800" u="none" cap="none" strike="noStrike">
              <a:solidFill>
                <a:srgbClr val="000000"/>
              </a:solidFill>
              <a:latin typeface="Didact Gothic"/>
              <a:ea typeface="Didact Gothic"/>
              <a:cs typeface="Didact Gothic"/>
              <a:sym typeface="Didact Gothic"/>
            </a:endParaRPr>
          </a:p>
        </p:txBody>
      </p:sp>
      <p:sp>
        <p:nvSpPr>
          <p:cNvPr id="424" name="Google Shape;424;p52"/>
          <p:cNvSpPr txBox="1"/>
          <p:nvPr/>
        </p:nvSpPr>
        <p:spPr>
          <a:xfrm>
            <a:off x="4572000" y="960475"/>
            <a:ext cx="3899100" cy="397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grid-row-gap: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100vh</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margin: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0</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25" name="Google Shape;425;p52"/>
          <p:cNvSpPr txBox="1"/>
          <p:nvPr/>
        </p:nvSpPr>
        <p:spPr>
          <a:xfrm>
            <a:off x="632225" y="1030050"/>
            <a:ext cx="35970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Llevemos a práctica , agregando más estilos al padre (el contenedor) y verificando que tiene las propiedades </a:t>
            </a:r>
            <a:r>
              <a:rPr i="1" lang="es" sz="1800">
                <a:solidFill>
                  <a:schemeClr val="dk1"/>
                </a:solidFill>
                <a:highlight>
                  <a:srgbClr val="E0FF00"/>
                </a:highlight>
                <a:latin typeface="Helvetica Neue Light"/>
                <a:ea typeface="Helvetica Neue Light"/>
                <a:cs typeface="Helvetica Neue Light"/>
                <a:sym typeface="Helvetica Neue Light"/>
              </a:rPr>
              <a:t>grid-row-gap</a:t>
            </a:r>
            <a:r>
              <a:rPr lang="es" sz="1800">
                <a:solidFill>
                  <a:schemeClr val="dk1"/>
                </a:solidFill>
                <a:highlight>
                  <a:srgbClr val="E0FF00"/>
                </a:highlight>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y </a:t>
            </a:r>
            <a:r>
              <a:rPr i="1" lang="es" sz="1800">
                <a:solidFill>
                  <a:schemeClr val="dk1"/>
                </a:solidFill>
                <a:highlight>
                  <a:srgbClr val="E0FF00"/>
                </a:highlight>
                <a:latin typeface="Helvetica Neue Light"/>
                <a:ea typeface="Helvetica Neue Light"/>
                <a:cs typeface="Helvetica Neue Light"/>
                <a:sym typeface="Helvetica Neue Light"/>
              </a:rPr>
              <a:t>grid-column-gap</a:t>
            </a:r>
            <a:r>
              <a:rPr i="1" lang="es" sz="18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 para hacer separaciones entre las columnas o filas, según el caso.</a:t>
            </a:r>
            <a:endParaRPr/>
          </a:p>
        </p:txBody>
      </p:sp>
      <p:pic>
        <p:nvPicPr>
          <p:cNvPr id="426" name="Google Shape;426;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427" name="Google Shape;42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33" name="Google Shape;433;p53"/>
          <p:cNvSpPr txBox="1"/>
          <p:nvPr/>
        </p:nvSpPr>
        <p:spPr>
          <a:xfrm>
            <a:off x="643800" y="319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HIJOS (DESDE EL PADRE)</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34" name="Google Shape;434;p53"/>
          <p:cNvSpPr txBox="1"/>
          <p:nvPr/>
        </p:nvSpPr>
        <p:spPr>
          <a:xfrm>
            <a:off x="643800" y="1176575"/>
            <a:ext cx="7856400" cy="1395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Existen propiedades que se pueden utilizar para colocar los ítems dentro de la cuadrícula. Es posible distribuir los elementos de una forma muy sencilla y cómoda: </a:t>
            </a:r>
            <a:r>
              <a:rPr b="1" i="1" lang="es" sz="1800" u="none" cap="none" strike="noStrike">
                <a:solidFill>
                  <a:schemeClr val="dk1"/>
                </a:solidFill>
                <a:latin typeface="Helvetica Neue"/>
                <a:ea typeface="Helvetica Neue"/>
                <a:cs typeface="Helvetica Neue"/>
                <a:sym typeface="Helvetica Neue"/>
              </a:rPr>
              <a:t>justify-items</a:t>
            </a:r>
            <a:r>
              <a:rPr b="0" i="0" lang="es" sz="1800" u="none" cap="none" strike="noStrike">
                <a:solidFill>
                  <a:schemeClr val="dk1"/>
                </a:solidFill>
                <a:latin typeface="Helvetica Neue Light"/>
                <a:ea typeface="Helvetica Neue Light"/>
                <a:cs typeface="Helvetica Neue Light"/>
                <a:sym typeface="Helvetica Neue Light"/>
              </a:rPr>
              <a:t> y </a:t>
            </a:r>
            <a:r>
              <a:rPr b="1" i="1" lang="es" sz="1800" u="none" cap="none" strike="noStrike">
                <a:solidFill>
                  <a:schemeClr val="dk1"/>
                </a:solidFill>
                <a:latin typeface="Helvetica Neue"/>
                <a:ea typeface="Helvetica Neue"/>
                <a:cs typeface="Helvetica Neue"/>
                <a:sym typeface="Helvetica Neue"/>
              </a:rPr>
              <a:t>align-items</a:t>
            </a:r>
            <a:r>
              <a:rPr b="0" i="0" lang="es" sz="1800" u="none" cap="none" strike="noStrike">
                <a:solidFill>
                  <a:schemeClr val="dk1"/>
                </a:solidFill>
                <a:latin typeface="Helvetica Neue Light"/>
                <a:ea typeface="Helvetica Neue Light"/>
                <a:cs typeface="Helvetica Neue Light"/>
                <a:sym typeface="Helvetica Neue Light"/>
              </a:rPr>
              <a:t>, que ya conocemos del módulo CSS Flexbox: </a:t>
            </a:r>
            <a:endParaRPr b="0" i="0" sz="1800" u="none" cap="none" strike="noStrike">
              <a:solidFill>
                <a:schemeClr val="dk1"/>
              </a:solidFill>
              <a:latin typeface="Helvetica Neue Light"/>
              <a:ea typeface="Helvetica Neue Light"/>
              <a:cs typeface="Helvetica Neue Light"/>
              <a:sym typeface="Helvetica Neue Light"/>
            </a:endParaRPr>
          </a:p>
        </p:txBody>
      </p:sp>
      <p:graphicFrame>
        <p:nvGraphicFramePr>
          <p:cNvPr id="435" name="Google Shape;435;p53"/>
          <p:cNvGraphicFramePr/>
          <p:nvPr/>
        </p:nvGraphicFramePr>
        <p:xfrm>
          <a:off x="739113" y="2747850"/>
          <a:ext cx="3000000" cy="3000000"/>
        </p:xfrm>
        <a:graphic>
          <a:graphicData uri="http://schemas.openxmlformats.org/drawingml/2006/table">
            <a:tbl>
              <a:tblPr>
                <a:noFill/>
                <a:tableStyleId>{DBD6A7B9-12B2-47C1-ADAB-7C9D1ED34055}</a:tableStyleId>
              </a:tblPr>
              <a:tblGrid>
                <a:gridCol w="1250000"/>
                <a:gridCol w="2678550"/>
                <a:gridCol w="3737225"/>
              </a:tblGrid>
              <a:tr h="6070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vertical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1" name="Google Shape;441;p54"/>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42" name="Google Shape;442;p54"/>
          <p:cNvSpPr txBox="1"/>
          <p:nvPr/>
        </p:nvSpPr>
        <p:spPr>
          <a:xfrm>
            <a:off x="593975" y="1129525"/>
            <a:ext cx="8028300" cy="72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grilla está, pero las celdas “se achican”, se ajusta. Estas propiedades trabajan sobre la celda: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3" name="Google Shape;443;p54"/>
          <p:cNvPicPr preferRelativeResize="0"/>
          <p:nvPr/>
        </p:nvPicPr>
        <p:blipFill rotWithShape="1">
          <a:blip r:embed="rId4">
            <a:alphaModFix/>
          </a:blip>
          <a:srcRect b="0" l="0" r="0" t="0"/>
          <a:stretch/>
        </p:blipFill>
        <p:spPr>
          <a:xfrm>
            <a:off x="2097654" y="2157050"/>
            <a:ext cx="5020951" cy="23330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9" name="Google Shape;449;p55"/>
          <p:cNvSpPr txBox="1"/>
          <p:nvPr/>
        </p:nvSpPr>
        <p:spPr>
          <a:xfrm>
            <a:off x="643800" y="25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0" name="Google Shape;450;p55"/>
          <p:cNvSpPr txBox="1"/>
          <p:nvPr/>
        </p:nvSpPr>
        <p:spPr>
          <a:xfrm>
            <a:off x="2487150" y="1829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451" name="Google Shape;451;p55"/>
          <p:cNvSpPr txBox="1"/>
          <p:nvPr/>
        </p:nvSpPr>
        <p:spPr>
          <a:xfrm>
            <a:off x="3599250" y="1378200"/>
            <a:ext cx="1945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a:ea typeface="Helvetica Neue"/>
                <a:cs typeface="Helvetica Neue"/>
                <a:sym typeface="Helvetica Neue"/>
              </a:rPr>
              <a:t>HTML  a usar:</a:t>
            </a:r>
            <a:endParaRPr b="0" i="0" sz="1800" u="none" cap="none" strike="noStrike">
              <a:solidFill>
                <a:srgbClr val="000000"/>
              </a:solidFill>
              <a:latin typeface="Helvetica Neue"/>
              <a:ea typeface="Helvetica Neue"/>
              <a:cs typeface="Helvetica Neue"/>
              <a:sym typeface="Helvetica Neue"/>
            </a:endParaRPr>
          </a:p>
        </p:txBody>
      </p:sp>
      <p:pic>
        <p:nvPicPr>
          <p:cNvPr id="452" name="Google Shape;452;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58" name="Google Shape;458;p56"/>
          <p:cNvSpPr txBox="1"/>
          <p:nvPr/>
        </p:nvSpPr>
        <p:spPr>
          <a:xfrm>
            <a:off x="643801" y="52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9" name="Google Shape;459;p56"/>
          <p:cNvSpPr txBox="1"/>
          <p:nvPr/>
        </p:nvSpPr>
        <p:spPr>
          <a:xfrm>
            <a:off x="481125" y="1434025"/>
            <a:ext cx="3899100" cy="343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justify-items: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align-items: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grid;</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95%;</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rgbClr val="800000"/>
                </a:solidFill>
                <a:latin typeface="Consolas"/>
                <a:ea typeface="Consolas"/>
                <a:cs typeface="Consolas"/>
                <a:sym typeface="Consolas"/>
              </a:rPr>
              <a:t>: auto auto;</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rgbClr val="800000"/>
                </a:solidFill>
                <a:latin typeface="Consolas"/>
                <a:ea typeface="Consolas"/>
                <a:cs typeface="Consolas"/>
                <a:sym typeface="Consolas"/>
              </a:rPr>
              <a:t>: 100px 100px;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grid-row-gap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60" name="Google Shape;460;p56"/>
          <p:cNvSpPr txBox="1"/>
          <p:nvPr/>
        </p:nvSpPr>
        <p:spPr>
          <a:xfrm>
            <a:off x="4764850" y="1434025"/>
            <a:ext cx="3899100" cy="198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solid 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font-size</a:t>
            </a:r>
            <a:r>
              <a:rPr b="0" i="0" lang="es" sz="1200" u="none" cap="none" strike="noStrike">
                <a:solidFill>
                  <a:srgbClr val="800000"/>
                </a:solidFill>
                <a:latin typeface="Consolas"/>
                <a:ea typeface="Consolas"/>
                <a:cs typeface="Consolas"/>
                <a:sym typeface="Consolas"/>
              </a:rPr>
              <a:t>: 21px;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5px;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background-color</a:t>
            </a:r>
            <a:r>
              <a:rPr b="0" i="0" lang="es" sz="1200" u="none" cap="none" strike="noStrike">
                <a:solidFill>
                  <a:srgbClr val="800000"/>
                </a:solidFill>
                <a:latin typeface="Consolas"/>
                <a:ea typeface="Consolas"/>
                <a:cs typeface="Consolas"/>
                <a:sym typeface="Consolas"/>
              </a:rPr>
              <a:t>: yellow;</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461" name="Google Shape;461;p56"/>
          <p:cNvSpPr txBox="1"/>
          <p:nvPr/>
        </p:nvSpPr>
        <p:spPr>
          <a:xfrm>
            <a:off x="3787500" y="9267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462" name="Google Shape;462;p5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68" name="Google Shape;468;p57"/>
          <p:cNvSpPr txBox="1"/>
          <p:nvPr/>
        </p:nvSpPr>
        <p:spPr>
          <a:xfrm>
            <a:off x="643800" y="2189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69" name="Google Shape;469;p57"/>
          <p:cNvSpPr txBox="1"/>
          <p:nvPr/>
        </p:nvSpPr>
        <p:spPr>
          <a:xfrm>
            <a:off x="2062950" y="1467000"/>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70" name="Google Shape;470;p57"/>
          <p:cNvPicPr preferRelativeResize="0"/>
          <p:nvPr/>
        </p:nvPicPr>
        <p:blipFill rotWithShape="1">
          <a:blip r:embed="rId4">
            <a:alphaModFix/>
          </a:blip>
          <a:srcRect b="0" l="0" r="0" t="0"/>
          <a:stretch/>
        </p:blipFill>
        <p:spPr>
          <a:xfrm>
            <a:off x="2062954" y="2970986"/>
            <a:ext cx="5018101" cy="1867690"/>
          </a:xfrm>
          <a:prstGeom prst="rect">
            <a:avLst/>
          </a:prstGeom>
          <a:noFill/>
          <a:ln>
            <a:noFill/>
          </a:ln>
        </p:spPr>
      </p:pic>
      <p:sp>
        <p:nvSpPr>
          <p:cNvPr id="471" name="Google Shape;471;p57"/>
          <p:cNvSpPr txBox="1"/>
          <p:nvPr/>
        </p:nvSpPr>
        <p:spPr>
          <a:xfrm>
            <a:off x="1056150" y="931725"/>
            <a:ext cx="70317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77" name="Google Shape;477;p58"/>
          <p:cNvSpPr txBox="1"/>
          <p:nvPr/>
        </p:nvSpPr>
        <p:spPr>
          <a:xfrm>
            <a:off x="500925" y="2479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78" name="Google Shape;478;p58"/>
          <p:cNvPicPr preferRelativeResize="0"/>
          <p:nvPr/>
        </p:nvPicPr>
        <p:blipFill rotWithShape="1">
          <a:blip r:embed="rId4">
            <a:alphaModFix/>
          </a:blip>
          <a:srcRect b="0" l="0" r="0" t="0"/>
          <a:stretch/>
        </p:blipFill>
        <p:spPr>
          <a:xfrm>
            <a:off x="2111453" y="2897300"/>
            <a:ext cx="5018126" cy="1893250"/>
          </a:xfrm>
          <a:prstGeom prst="rect">
            <a:avLst/>
          </a:prstGeom>
          <a:noFill/>
          <a:ln>
            <a:noFill/>
          </a:ln>
        </p:spPr>
      </p:pic>
      <p:sp>
        <p:nvSpPr>
          <p:cNvPr id="479" name="Google Shape;479;p58"/>
          <p:cNvSpPr txBox="1"/>
          <p:nvPr/>
        </p:nvSpPr>
        <p:spPr>
          <a:xfrm>
            <a:off x="2111465" y="1664738"/>
            <a:ext cx="5018100" cy="1129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480" name="Google Shape;480;p58"/>
          <p:cNvSpPr txBox="1"/>
          <p:nvPr/>
        </p:nvSpPr>
        <p:spPr>
          <a:xfrm>
            <a:off x="833825" y="931575"/>
            <a:ext cx="6734100" cy="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86" name="Google Shape;486;p59"/>
          <p:cNvSpPr txBox="1"/>
          <p:nvPr/>
        </p:nvSpPr>
        <p:spPr>
          <a:xfrm>
            <a:off x="4601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87" name="Google Shape;487;p59"/>
          <p:cNvSpPr txBox="1"/>
          <p:nvPr/>
        </p:nvSpPr>
        <p:spPr>
          <a:xfrm>
            <a:off x="2188775" y="1522863"/>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88" name="Google Shape;488;p59"/>
          <p:cNvPicPr preferRelativeResize="0"/>
          <p:nvPr/>
        </p:nvPicPr>
        <p:blipFill rotWithShape="1">
          <a:blip r:embed="rId4">
            <a:alphaModFix/>
          </a:blip>
          <a:srcRect b="0" l="0" r="0" t="0"/>
          <a:stretch/>
        </p:blipFill>
        <p:spPr>
          <a:xfrm>
            <a:off x="2188775" y="2794380"/>
            <a:ext cx="5018100" cy="1822894"/>
          </a:xfrm>
          <a:prstGeom prst="rect">
            <a:avLst/>
          </a:prstGeom>
          <a:noFill/>
          <a:ln>
            <a:noFill/>
          </a:ln>
        </p:spPr>
      </p:pic>
      <p:sp>
        <p:nvSpPr>
          <p:cNvPr id="489" name="Google Shape;489;p59"/>
          <p:cNvSpPr txBox="1"/>
          <p:nvPr/>
        </p:nvSpPr>
        <p:spPr>
          <a:xfrm>
            <a:off x="1348600" y="985625"/>
            <a:ext cx="6305400" cy="49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95" name="Google Shape;495;p60"/>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96" name="Google Shape;496;p60"/>
          <p:cNvSpPr txBox="1"/>
          <p:nvPr/>
        </p:nvSpPr>
        <p:spPr>
          <a:xfrm>
            <a:off x="2443925" y="166357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97" name="Google Shape;497;p60"/>
          <p:cNvPicPr preferRelativeResize="0"/>
          <p:nvPr/>
        </p:nvPicPr>
        <p:blipFill rotWithShape="1">
          <a:blip r:embed="rId4">
            <a:alphaModFix/>
          </a:blip>
          <a:srcRect b="0" l="0" r="0" t="0"/>
          <a:stretch/>
        </p:blipFill>
        <p:spPr>
          <a:xfrm>
            <a:off x="2443925" y="2867901"/>
            <a:ext cx="5018100" cy="1822900"/>
          </a:xfrm>
          <a:prstGeom prst="rect">
            <a:avLst/>
          </a:prstGeom>
          <a:noFill/>
          <a:ln>
            <a:noFill/>
          </a:ln>
        </p:spPr>
      </p:pic>
      <p:sp>
        <p:nvSpPr>
          <p:cNvPr id="498" name="Google Shape;498;p60"/>
          <p:cNvSpPr txBox="1"/>
          <p:nvPr/>
        </p:nvSpPr>
        <p:spPr>
          <a:xfrm>
            <a:off x="991375" y="995950"/>
            <a:ext cx="6785100" cy="53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04" name="Google Shape;504;p61"/>
          <p:cNvSpPr txBox="1"/>
          <p:nvPr/>
        </p:nvSpPr>
        <p:spPr>
          <a:xfrm>
            <a:off x="521325" y="1864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STRETCH</a:t>
            </a:r>
            <a:endParaRPr b="0" i="1" sz="3800" u="none" cap="none" strike="noStrike">
              <a:solidFill>
                <a:schemeClr val="dk1"/>
              </a:solidFill>
              <a:latin typeface="Anton"/>
              <a:ea typeface="Anton"/>
              <a:cs typeface="Anton"/>
              <a:sym typeface="Anton"/>
            </a:endParaRPr>
          </a:p>
        </p:txBody>
      </p:sp>
      <p:sp>
        <p:nvSpPr>
          <p:cNvPr id="505" name="Google Shape;505;p61"/>
          <p:cNvSpPr txBox="1"/>
          <p:nvPr/>
        </p:nvSpPr>
        <p:spPr>
          <a:xfrm>
            <a:off x="2117375" y="141087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06" name="Google Shape;506;p61"/>
          <p:cNvPicPr preferRelativeResize="0"/>
          <p:nvPr/>
        </p:nvPicPr>
        <p:blipFill rotWithShape="1">
          <a:blip r:embed="rId4">
            <a:alphaModFix/>
          </a:blip>
          <a:srcRect b="0" l="0" r="0" t="0"/>
          <a:stretch/>
        </p:blipFill>
        <p:spPr>
          <a:xfrm>
            <a:off x="2062954" y="2996211"/>
            <a:ext cx="5018101" cy="1867690"/>
          </a:xfrm>
          <a:prstGeom prst="rect">
            <a:avLst/>
          </a:prstGeom>
          <a:noFill/>
          <a:ln>
            <a:noFill/>
          </a:ln>
        </p:spPr>
      </p:pic>
      <p:sp>
        <p:nvSpPr>
          <p:cNvPr id="507" name="Google Shape;507;p61"/>
          <p:cNvSpPr txBox="1"/>
          <p:nvPr/>
        </p:nvSpPr>
        <p:spPr>
          <a:xfrm>
            <a:off x="1242100" y="839625"/>
            <a:ext cx="6244200" cy="63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Flexbox: </a:t>
            </a:r>
            <a:r>
              <a:rPr b="0" i="0" lang="es" sz="1300" u="none" cap="none" strike="noStrike">
                <a:solidFill>
                  <a:schemeClr val="dk1"/>
                </a:solidFill>
                <a:latin typeface="Helvetica Neue Light"/>
                <a:ea typeface="Helvetica Neue Light"/>
                <a:cs typeface="Helvetica Neue Light"/>
                <a:sym typeface="Helvetica Neue Light"/>
              </a:rPr>
              <a:t>es un modo de diseño que nos permite crear estructuras para sitios web de una forma más fácil. No se trata de una propiedad de CSS, sino de un conjunto de ellas. Se basa sobre un contenedor (padre) para ordenar a sus ítems (hijos).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nos va a permitir especificar si queremos que los flex items se dispongan en filas o columnas.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Row-reverse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el valor row-reverse (fila inversa) los flex items se apilan en una fila de derecha a izquierda.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arriba hacia abajo.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86" name="Google Shape;86;p17"/>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Column-reverse:</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abajo hacia arriba.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permite especificar si queremos que los ítems puedan saltar a una nueva línea, cuando el contenedor flexible se quede sin espacio.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los flex items (hijos) pueden romper la línea del eje horizontal, si les es necesario para conservar las características de sus dimensiones. Esto es de izquierda a derecha, y de arriba a abajo.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Wrap-reverse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vez el orden es de izquierda a derecha, y de abajo a arriba.</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13" name="Google Shape;513;p62"/>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14" name="Google Shape;514;p62"/>
          <p:cNvSpPr txBox="1"/>
          <p:nvPr/>
        </p:nvSpPr>
        <p:spPr>
          <a:xfrm>
            <a:off x="2062950" y="15010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15" name="Google Shape;515;p62"/>
          <p:cNvPicPr preferRelativeResize="0"/>
          <p:nvPr/>
        </p:nvPicPr>
        <p:blipFill rotWithShape="1">
          <a:blip r:embed="rId4">
            <a:alphaModFix/>
          </a:blip>
          <a:srcRect b="0" l="0" r="0" t="0"/>
          <a:stretch/>
        </p:blipFill>
        <p:spPr>
          <a:xfrm>
            <a:off x="2062954" y="2774019"/>
            <a:ext cx="5018101" cy="1829406"/>
          </a:xfrm>
          <a:prstGeom prst="rect">
            <a:avLst/>
          </a:prstGeom>
          <a:noFill/>
          <a:ln>
            <a:noFill/>
          </a:ln>
        </p:spPr>
      </p:pic>
      <p:sp>
        <p:nvSpPr>
          <p:cNvPr id="516" name="Google Shape;516;p62"/>
          <p:cNvSpPr txBox="1"/>
          <p:nvPr/>
        </p:nvSpPr>
        <p:spPr>
          <a:xfrm>
            <a:off x="1740725" y="855225"/>
            <a:ext cx="58272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22" name="Google Shape;522;p63"/>
          <p:cNvSpPr txBox="1"/>
          <p:nvPr/>
        </p:nvSpPr>
        <p:spPr>
          <a:xfrm>
            <a:off x="554550" y="258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23" name="Google Shape;523;p63"/>
          <p:cNvSpPr txBox="1"/>
          <p:nvPr/>
        </p:nvSpPr>
        <p:spPr>
          <a:xfrm>
            <a:off x="2068950" y="15511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24" name="Google Shape;524;p63"/>
          <p:cNvPicPr preferRelativeResize="0"/>
          <p:nvPr/>
        </p:nvPicPr>
        <p:blipFill rotWithShape="1">
          <a:blip r:embed="rId4">
            <a:alphaModFix/>
          </a:blip>
          <a:srcRect b="0" l="0" r="0" t="0"/>
          <a:stretch/>
        </p:blipFill>
        <p:spPr>
          <a:xfrm>
            <a:off x="2062954" y="2843565"/>
            <a:ext cx="5018101" cy="1826636"/>
          </a:xfrm>
          <a:prstGeom prst="rect">
            <a:avLst/>
          </a:prstGeom>
          <a:noFill/>
          <a:ln>
            <a:noFill/>
          </a:ln>
        </p:spPr>
      </p:pic>
      <p:sp>
        <p:nvSpPr>
          <p:cNvPr id="525" name="Google Shape;525;p63"/>
          <p:cNvSpPr txBox="1"/>
          <p:nvPr/>
        </p:nvSpPr>
        <p:spPr>
          <a:xfrm>
            <a:off x="1694100" y="995850"/>
            <a:ext cx="5767800" cy="555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31" name="Google Shape;531;p64"/>
          <p:cNvSpPr txBox="1"/>
          <p:nvPr/>
        </p:nvSpPr>
        <p:spPr>
          <a:xfrm>
            <a:off x="587000" y="3081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2158175" y="1534525"/>
            <a:ext cx="5018100" cy="1119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33" name="Google Shape;533;p64"/>
          <p:cNvPicPr preferRelativeResize="0"/>
          <p:nvPr/>
        </p:nvPicPr>
        <p:blipFill rotWithShape="1">
          <a:blip r:embed="rId4">
            <a:alphaModFix/>
          </a:blip>
          <a:srcRect b="0" l="0" r="0" t="0"/>
          <a:stretch/>
        </p:blipFill>
        <p:spPr>
          <a:xfrm>
            <a:off x="2158179" y="2809771"/>
            <a:ext cx="5018101" cy="1849854"/>
          </a:xfrm>
          <a:prstGeom prst="rect">
            <a:avLst/>
          </a:prstGeom>
          <a:noFill/>
          <a:ln>
            <a:noFill/>
          </a:ln>
        </p:spPr>
      </p:pic>
      <p:sp>
        <p:nvSpPr>
          <p:cNvPr id="534" name="Google Shape;534;p64"/>
          <p:cNvSpPr txBox="1"/>
          <p:nvPr/>
        </p:nvSpPr>
        <p:spPr>
          <a:xfrm>
            <a:off x="1089100" y="978925"/>
            <a:ext cx="6438000" cy="55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0" name="Google Shape;540;p65"/>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541" name="Google Shape;541;p65"/>
          <p:cNvGraphicFramePr/>
          <p:nvPr/>
        </p:nvGraphicFramePr>
        <p:xfrm>
          <a:off x="722400" y="2591363"/>
          <a:ext cx="3000000" cy="3000000"/>
        </p:xfrm>
        <a:graphic>
          <a:graphicData uri="http://schemas.openxmlformats.org/drawingml/2006/table">
            <a:tbl>
              <a:tblPr>
                <a:noFill/>
                <a:tableStyleId>{DBD6A7B9-12B2-47C1-ADAB-7C9D1ED34055}</a:tableStyleId>
              </a:tblPr>
              <a:tblGrid>
                <a:gridCol w="1572550"/>
                <a:gridCol w="4498625"/>
                <a:gridCol w="16280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Afecta a</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horizontal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vertical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
        <p:nvSpPr>
          <p:cNvPr id="542" name="Google Shape;542;p65"/>
          <p:cNvSpPr txBox="1"/>
          <p:nvPr/>
        </p:nvSpPr>
        <p:spPr>
          <a:xfrm>
            <a:off x="643800" y="1115963"/>
            <a:ext cx="7856400" cy="1000500"/>
          </a:xfrm>
          <a:prstGeom prst="rect">
            <a:avLst/>
          </a:prstGeom>
          <a:solidFill>
            <a:srgbClr val="A6FFCA"/>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utilizar las propiedades </a:t>
            </a:r>
            <a:r>
              <a:rPr b="0" i="1" lang="es" sz="1800" u="none" cap="none" strike="noStrike">
                <a:solidFill>
                  <a:srgbClr val="000000"/>
                </a:solidFill>
                <a:latin typeface="Helvetica Neue Light"/>
                <a:ea typeface="Helvetica Neue Light"/>
                <a:cs typeface="Helvetica Neue Light"/>
                <a:sym typeface="Helvetica Neue Light"/>
              </a:rPr>
              <a:t>justify-content</a:t>
            </a:r>
            <a:r>
              <a:rPr b="0" i="0" lang="es" sz="1800" u="none" cap="none" strike="noStrike">
                <a:solidFill>
                  <a:srgbClr val="000000"/>
                </a:solidFill>
                <a:latin typeface="Helvetica Neue Light"/>
                <a:ea typeface="Helvetica Neue Light"/>
                <a:cs typeface="Helvetica Neue Light"/>
                <a:sym typeface="Helvetica Neue Light"/>
              </a:rPr>
              <a:t> o </a:t>
            </a:r>
            <a:r>
              <a:rPr b="0" i="1" lang="es" sz="1800" u="none" cap="none" strike="noStrike">
                <a:solidFill>
                  <a:srgbClr val="000000"/>
                </a:solidFill>
                <a:latin typeface="Helvetica Neue Light"/>
                <a:ea typeface="Helvetica Neue Light"/>
                <a:cs typeface="Helvetica Neue Light"/>
                <a:sym typeface="Helvetica Neue Light"/>
              </a:rPr>
              <a:t>align-content</a:t>
            </a:r>
            <a:r>
              <a:rPr b="0" i="0" lang="es" sz="1800" u="none" cap="none" strike="noStrike">
                <a:solidFill>
                  <a:srgbClr val="000000"/>
                </a:solidFill>
                <a:latin typeface="Helvetica Neue Light"/>
                <a:ea typeface="Helvetica Neue Light"/>
                <a:cs typeface="Helvetica Neue Light"/>
                <a:sym typeface="Helvetica Neue Light"/>
              </a:rPr>
              <a:t> para cambiar la distribución de todo el contenido en su conjunto. Puedes hacer pruebas en </a:t>
            </a:r>
            <a:r>
              <a:rPr b="0" i="0" lang="es" sz="1800" u="sng" cap="none" strike="noStrike">
                <a:solidFill>
                  <a:schemeClr val="hlink"/>
                </a:solidFill>
                <a:latin typeface="Helvetica Neue Light"/>
                <a:ea typeface="Helvetica Neue Light"/>
                <a:cs typeface="Helvetica Neue Light"/>
                <a:sym typeface="Helvetica Neue Light"/>
                <a:hlinkClick r:id="rId4"/>
              </a:rPr>
              <a:t>este enlace</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43" name="Google Shape;543;p65"/>
          <p:cNvPicPr preferRelativeResize="0"/>
          <p:nvPr/>
        </p:nvPicPr>
        <p:blipFill rotWithShape="1">
          <a:blip r:embed="rId5">
            <a:alphaModFix/>
          </a:blip>
          <a:srcRect b="0" l="0" r="0" t="0"/>
          <a:stretch/>
        </p:blipFill>
        <p:spPr>
          <a:xfrm>
            <a:off x="7132350" y="124301"/>
            <a:ext cx="1845926" cy="722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9" name="Google Shape;549;p66"/>
          <p:cNvSpPr txBox="1"/>
          <p:nvPr/>
        </p:nvSpPr>
        <p:spPr>
          <a:xfrm>
            <a:off x="319175"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2596050" y="1816650"/>
            <a:ext cx="3404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51" name="Google Shape;551;p66"/>
          <p:cNvPicPr preferRelativeResize="0"/>
          <p:nvPr/>
        </p:nvPicPr>
        <p:blipFill rotWithShape="1">
          <a:blip r:embed="rId4">
            <a:alphaModFix/>
          </a:blip>
          <a:srcRect b="0" l="0" r="0" t="0"/>
          <a:stretch/>
        </p:blipFill>
        <p:spPr>
          <a:xfrm>
            <a:off x="2596054" y="3017350"/>
            <a:ext cx="3404696" cy="1972950"/>
          </a:xfrm>
          <a:prstGeom prst="rect">
            <a:avLst/>
          </a:prstGeom>
          <a:noFill/>
          <a:ln>
            <a:noFill/>
          </a:ln>
        </p:spPr>
      </p:pic>
      <p:sp>
        <p:nvSpPr>
          <p:cNvPr id="552" name="Google Shape;552;p66"/>
          <p:cNvSpPr txBox="1"/>
          <p:nvPr/>
        </p:nvSpPr>
        <p:spPr>
          <a:xfrm>
            <a:off x="726100" y="1002800"/>
            <a:ext cx="6899700" cy="91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600" u="none" cap="none" strike="noStrike">
                <a:solidFill>
                  <a:srgbClr val="000000"/>
                </a:solidFill>
                <a:latin typeface="Helvetica Neue Light"/>
                <a:ea typeface="Helvetica Neue Light"/>
                <a:cs typeface="Helvetica Neue Light"/>
                <a:sym typeface="Helvetica Neue Light"/>
              </a:rPr>
              <a:t> 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58" name="Google Shape;558;p67"/>
          <p:cNvSpPr txBox="1"/>
          <p:nvPr/>
        </p:nvSpPr>
        <p:spPr>
          <a:xfrm>
            <a:off x="643800" y="210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9" name="Google Shape;559;p67"/>
          <p:cNvSpPr txBox="1"/>
          <p:nvPr/>
        </p:nvSpPr>
        <p:spPr>
          <a:xfrm>
            <a:off x="2607325" y="1548838"/>
            <a:ext cx="37908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0" name="Google Shape;560;p67"/>
          <p:cNvPicPr preferRelativeResize="0"/>
          <p:nvPr/>
        </p:nvPicPr>
        <p:blipFill rotWithShape="1">
          <a:blip r:embed="rId4">
            <a:alphaModFix/>
          </a:blip>
          <a:srcRect b="0" l="0" r="0" t="0"/>
          <a:stretch/>
        </p:blipFill>
        <p:spPr>
          <a:xfrm>
            <a:off x="2650304" y="2708651"/>
            <a:ext cx="3704839" cy="2164876"/>
          </a:xfrm>
          <a:prstGeom prst="rect">
            <a:avLst/>
          </a:prstGeom>
          <a:noFill/>
          <a:ln>
            <a:noFill/>
          </a:ln>
        </p:spPr>
      </p:pic>
      <p:sp>
        <p:nvSpPr>
          <p:cNvPr id="561" name="Google Shape;561;p67"/>
          <p:cNvSpPr txBox="1"/>
          <p:nvPr/>
        </p:nvSpPr>
        <p:spPr>
          <a:xfrm>
            <a:off x="937975" y="866350"/>
            <a:ext cx="7129500" cy="6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6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67" name="Google Shape;567;p68"/>
          <p:cNvSpPr txBox="1"/>
          <p:nvPr/>
        </p:nvSpPr>
        <p:spPr>
          <a:xfrm>
            <a:off x="551725" y="2189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68" name="Google Shape;568;p68"/>
          <p:cNvSpPr txBox="1"/>
          <p:nvPr/>
        </p:nvSpPr>
        <p:spPr>
          <a:xfrm>
            <a:off x="2643625" y="1653375"/>
            <a:ext cx="36726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9" name="Google Shape;569;p68"/>
          <p:cNvPicPr preferRelativeResize="0"/>
          <p:nvPr/>
        </p:nvPicPr>
        <p:blipFill rotWithShape="1">
          <a:blip r:embed="rId4">
            <a:alphaModFix/>
          </a:blip>
          <a:srcRect b="0" l="0" r="0" t="0"/>
          <a:stretch/>
        </p:blipFill>
        <p:spPr>
          <a:xfrm>
            <a:off x="2611975" y="2798952"/>
            <a:ext cx="3735899" cy="2083775"/>
          </a:xfrm>
          <a:prstGeom prst="rect">
            <a:avLst/>
          </a:prstGeom>
          <a:noFill/>
          <a:ln>
            <a:noFill/>
          </a:ln>
        </p:spPr>
      </p:pic>
      <p:sp>
        <p:nvSpPr>
          <p:cNvPr id="570" name="Google Shape;570;p68"/>
          <p:cNvSpPr txBox="1"/>
          <p:nvPr/>
        </p:nvSpPr>
        <p:spPr>
          <a:xfrm>
            <a:off x="1754575" y="953775"/>
            <a:ext cx="5552700" cy="69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76" name="Google Shape;576;p69"/>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77" name="Google Shape;577;p69"/>
          <p:cNvSpPr txBox="1"/>
          <p:nvPr/>
        </p:nvSpPr>
        <p:spPr>
          <a:xfrm>
            <a:off x="2481350" y="1612575"/>
            <a:ext cx="3735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78" name="Google Shape;578;p69"/>
          <p:cNvPicPr preferRelativeResize="0"/>
          <p:nvPr/>
        </p:nvPicPr>
        <p:blipFill rotWithShape="1">
          <a:blip r:embed="rId4">
            <a:alphaModFix/>
          </a:blip>
          <a:srcRect b="0" l="0" r="0" t="0"/>
          <a:stretch/>
        </p:blipFill>
        <p:spPr>
          <a:xfrm>
            <a:off x="2439400" y="2786477"/>
            <a:ext cx="3735899" cy="2104735"/>
          </a:xfrm>
          <a:prstGeom prst="rect">
            <a:avLst/>
          </a:prstGeom>
          <a:noFill/>
          <a:ln>
            <a:noFill/>
          </a:ln>
        </p:spPr>
      </p:pic>
      <p:sp>
        <p:nvSpPr>
          <p:cNvPr id="579" name="Google Shape;579;p69"/>
          <p:cNvSpPr txBox="1"/>
          <p:nvPr/>
        </p:nvSpPr>
        <p:spPr>
          <a:xfrm>
            <a:off x="866550" y="943575"/>
            <a:ext cx="7236600" cy="6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85" name="Google Shape;585;p70"/>
          <p:cNvSpPr txBox="1"/>
          <p:nvPr/>
        </p:nvSpPr>
        <p:spPr>
          <a:xfrm>
            <a:off x="643800" y="2477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SPACE-AROUND</a:t>
            </a:r>
            <a:endParaRPr b="0" i="1" sz="3800" u="none" cap="none" strike="noStrike">
              <a:solidFill>
                <a:schemeClr val="dk1"/>
              </a:solidFill>
              <a:latin typeface="Anton"/>
              <a:ea typeface="Anton"/>
              <a:cs typeface="Anton"/>
              <a:sym typeface="Anton"/>
            </a:endParaRPr>
          </a:p>
        </p:txBody>
      </p:sp>
      <p:sp>
        <p:nvSpPr>
          <p:cNvPr id="586" name="Google Shape;586;p70"/>
          <p:cNvSpPr txBox="1"/>
          <p:nvPr/>
        </p:nvSpPr>
        <p:spPr>
          <a:xfrm>
            <a:off x="2205800" y="1623375"/>
            <a:ext cx="4278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87" name="Google Shape;587;p70"/>
          <p:cNvPicPr preferRelativeResize="0"/>
          <p:nvPr/>
        </p:nvPicPr>
        <p:blipFill rotWithShape="1">
          <a:blip r:embed="rId4">
            <a:alphaModFix/>
          </a:blip>
          <a:srcRect b="0" l="0" r="0" t="0"/>
          <a:stretch/>
        </p:blipFill>
        <p:spPr>
          <a:xfrm>
            <a:off x="2205750" y="2745675"/>
            <a:ext cx="4278410" cy="2164875"/>
          </a:xfrm>
          <a:prstGeom prst="rect">
            <a:avLst/>
          </a:prstGeom>
          <a:noFill/>
          <a:ln>
            <a:noFill/>
          </a:ln>
        </p:spPr>
      </p:pic>
      <p:sp>
        <p:nvSpPr>
          <p:cNvPr id="588" name="Google Shape;588;p70"/>
          <p:cNvSpPr txBox="1"/>
          <p:nvPr/>
        </p:nvSpPr>
        <p:spPr>
          <a:xfrm>
            <a:off x="833200" y="943575"/>
            <a:ext cx="72756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94" name="Google Shape;594;p71"/>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SPACE-BETWEEN</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95" name="Google Shape;595;p71"/>
          <p:cNvSpPr txBox="1"/>
          <p:nvPr/>
        </p:nvSpPr>
        <p:spPr>
          <a:xfrm>
            <a:off x="2176175" y="1629350"/>
            <a:ext cx="4068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96" name="Google Shape;596;p71"/>
          <p:cNvPicPr preferRelativeResize="0"/>
          <p:nvPr/>
        </p:nvPicPr>
        <p:blipFill rotWithShape="1">
          <a:blip r:embed="rId4">
            <a:alphaModFix/>
          </a:blip>
          <a:srcRect b="0" l="0" r="0" t="0"/>
          <a:stretch/>
        </p:blipFill>
        <p:spPr>
          <a:xfrm>
            <a:off x="2062925" y="2745225"/>
            <a:ext cx="4295388" cy="2164875"/>
          </a:xfrm>
          <a:prstGeom prst="rect">
            <a:avLst/>
          </a:prstGeom>
          <a:noFill/>
          <a:ln>
            <a:noFill/>
          </a:ln>
        </p:spPr>
      </p:pic>
      <p:sp>
        <p:nvSpPr>
          <p:cNvPr id="597" name="Google Shape;597;p71"/>
          <p:cNvSpPr txBox="1"/>
          <p:nvPr/>
        </p:nvSpPr>
        <p:spPr>
          <a:xfrm>
            <a:off x="1215000" y="943575"/>
            <a:ext cx="6081300" cy="84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Flex-flow: </a:t>
            </a:r>
            <a:r>
              <a:rPr b="0" i="0" lang="es" sz="1300" u="none" cap="none" strike="noStrike">
                <a:solidFill>
                  <a:schemeClr val="dk1"/>
                </a:solidFill>
                <a:latin typeface="Helvetica Neue Light"/>
                <a:ea typeface="Helvetica Neue Light"/>
                <a:cs typeface="Helvetica Neue Light"/>
                <a:sym typeface="Helvetica Neue Light"/>
              </a:rPr>
              <a:t>Es la forma abreviada (shorthand) o rápida para las propiedades: flex-direction y flex-wrap. Se pone primero la propiedad de flex-direction, y luego la de flex-wrap.</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Justify-content: </a:t>
            </a:r>
            <a:r>
              <a:rPr b="0" i="0" lang="es" sz="1300" u="none" cap="none" strike="noStrike">
                <a:solidFill>
                  <a:schemeClr val="dk1"/>
                </a:solidFill>
                <a:latin typeface="Helvetica Neue Light"/>
                <a:ea typeface="Helvetica Neue Light"/>
                <a:cs typeface="Helvetica Neue Light"/>
                <a:sym typeface="Helvetica Neue Light"/>
              </a:rPr>
              <a:t>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Flex-start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izquierdo.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Flex-end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derecho.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92" name="Google Shape;92;p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93" name="Google Shape;93;p1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94" name="Google Shape;94;p18"/>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Center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centro.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latin typeface="Helvetica Neue"/>
                <a:ea typeface="Helvetica Neue"/>
                <a:cs typeface="Helvetica Neue"/>
                <a:sym typeface="Helvetica Neue"/>
              </a:rPr>
              <a:t>S</a:t>
            </a:r>
            <a:r>
              <a:rPr b="1" i="0" lang="es" sz="1300" u="none" cap="none" strike="noStrike">
                <a:solidFill>
                  <a:schemeClr val="dk1"/>
                </a:solidFill>
                <a:highlight>
                  <a:srgbClr val="A6FFCA"/>
                </a:highlight>
                <a:latin typeface="Helvetica Neue"/>
                <a:ea typeface="Helvetica Neue"/>
                <a:cs typeface="Helvetica Neue"/>
                <a:sym typeface="Helvetica Neue"/>
              </a:rPr>
              <a:t>pace-between (justify-content):</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hacer que los flex items (hijos) tomen la misma distancia o espaciado entre ellos dentro del contenedor flexible, quedando el primer y último elemento pegados con los bordes del contenedor en el eje principal.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Space-around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muestra los flex items (hijos) con el mismo espacio de separación entre sí. El espaciado entre los bordes lo toman del contenedor padre.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Space-evenly:</a:t>
            </a:r>
            <a:r>
              <a:rPr b="0" i="0" lang="es" sz="1300" u="none" cap="none" strike="noStrike">
                <a:solidFill>
                  <a:schemeClr val="dk1"/>
                </a:solidFill>
                <a:latin typeface="Helvetica Neue Light"/>
                <a:ea typeface="Helvetica Neue Light"/>
                <a:cs typeface="Helvetica Neue Light"/>
                <a:sym typeface="Helvetica Neue Light"/>
              </a:rPr>
              <a:t> hace que el espacio entre los flex items (hijos) sea igual. No es lo mismo que space-around.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7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03" name="Google Shape;603;p72"/>
          <p:cNvSpPr txBox="1"/>
          <p:nvPr/>
        </p:nvSpPr>
        <p:spPr>
          <a:xfrm>
            <a:off x="643800" y="2352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4" name="Google Shape;604;p72"/>
          <p:cNvSpPr txBox="1"/>
          <p:nvPr/>
        </p:nvSpPr>
        <p:spPr>
          <a:xfrm>
            <a:off x="2643150" y="1616000"/>
            <a:ext cx="3857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05" name="Google Shape;605;p72"/>
          <p:cNvPicPr preferRelativeResize="0"/>
          <p:nvPr/>
        </p:nvPicPr>
        <p:blipFill rotWithShape="1">
          <a:blip r:embed="rId4">
            <a:alphaModFix/>
          </a:blip>
          <a:srcRect b="0" l="0" r="0" t="0"/>
          <a:stretch/>
        </p:blipFill>
        <p:spPr>
          <a:xfrm>
            <a:off x="2415717" y="2768325"/>
            <a:ext cx="4312569" cy="2164875"/>
          </a:xfrm>
          <a:prstGeom prst="rect">
            <a:avLst/>
          </a:prstGeom>
          <a:noFill/>
          <a:ln>
            <a:noFill/>
          </a:ln>
        </p:spPr>
      </p:pic>
      <p:sp>
        <p:nvSpPr>
          <p:cNvPr id="606" name="Google Shape;606;p72"/>
          <p:cNvSpPr txBox="1"/>
          <p:nvPr/>
        </p:nvSpPr>
        <p:spPr>
          <a:xfrm>
            <a:off x="1572750" y="910925"/>
            <a:ext cx="61833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7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12" name="Google Shape;612;p73"/>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13" name="Google Shape;613;p73"/>
          <p:cNvSpPr txBox="1"/>
          <p:nvPr/>
        </p:nvSpPr>
        <p:spPr>
          <a:xfrm>
            <a:off x="873000" y="31881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14" name="Google Shape;614;p73"/>
          <p:cNvPicPr preferRelativeResize="0"/>
          <p:nvPr/>
        </p:nvPicPr>
        <p:blipFill rotWithShape="1">
          <a:blip r:embed="rId4">
            <a:alphaModFix/>
          </a:blip>
          <a:srcRect b="0" l="0" r="0" t="0"/>
          <a:stretch/>
        </p:blipFill>
        <p:spPr>
          <a:xfrm>
            <a:off x="4715975" y="1297750"/>
            <a:ext cx="3405675" cy="3112325"/>
          </a:xfrm>
          <a:prstGeom prst="rect">
            <a:avLst/>
          </a:prstGeom>
          <a:noFill/>
          <a:ln>
            <a:noFill/>
          </a:ln>
        </p:spPr>
      </p:pic>
      <p:sp>
        <p:nvSpPr>
          <p:cNvPr id="615" name="Google Shape;615;p73"/>
          <p:cNvSpPr txBox="1"/>
          <p:nvPr/>
        </p:nvSpPr>
        <p:spPr>
          <a:xfrm>
            <a:off x="873000" y="12977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7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21" name="Google Shape;621;p74"/>
          <p:cNvSpPr txBox="1"/>
          <p:nvPr/>
        </p:nvSpPr>
        <p:spPr>
          <a:xfrm>
            <a:off x="643800" y="224525"/>
            <a:ext cx="7856400" cy="103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22" name="Google Shape;622;p74"/>
          <p:cNvSpPr txBox="1"/>
          <p:nvPr/>
        </p:nvSpPr>
        <p:spPr>
          <a:xfrm>
            <a:off x="873000" y="31396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23" name="Google Shape;623;p74"/>
          <p:cNvPicPr preferRelativeResize="0"/>
          <p:nvPr/>
        </p:nvPicPr>
        <p:blipFill rotWithShape="1">
          <a:blip r:embed="rId4">
            <a:alphaModFix/>
          </a:blip>
          <a:srcRect b="0" l="0" r="0" t="0"/>
          <a:stretch/>
        </p:blipFill>
        <p:spPr>
          <a:xfrm>
            <a:off x="4754725" y="1257176"/>
            <a:ext cx="3405510" cy="3104400"/>
          </a:xfrm>
          <a:prstGeom prst="rect">
            <a:avLst/>
          </a:prstGeom>
          <a:noFill/>
          <a:ln>
            <a:noFill/>
          </a:ln>
        </p:spPr>
      </p:pic>
      <p:sp>
        <p:nvSpPr>
          <p:cNvPr id="624" name="Google Shape;624;p74"/>
          <p:cNvSpPr txBox="1"/>
          <p:nvPr/>
        </p:nvSpPr>
        <p:spPr>
          <a:xfrm>
            <a:off x="873000" y="1346527"/>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0" name="Google Shape;630;p75"/>
          <p:cNvSpPr txBox="1"/>
          <p:nvPr/>
        </p:nvSpPr>
        <p:spPr>
          <a:xfrm>
            <a:off x="643800" y="2270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31" name="Google Shape;631;p75"/>
          <p:cNvSpPr txBox="1"/>
          <p:nvPr/>
        </p:nvSpPr>
        <p:spPr>
          <a:xfrm>
            <a:off x="873000" y="3310650"/>
            <a:ext cx="3584100" cy="1118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32" name="Google Shape;632;p75"/>
          <p:cNvPicPr preferRelativeResize="0"/>
          <p:nvPr/>
        </p:nvPicPr>
        <p:blipFill rotWithShape="1">
          <a:blip r:embed="rId4">
            <a:alphaModFix/>
          </a:blip>
          <a:srcRect b="0" l="0" r="0" t="0"/>
          <a:stretch/>
        </p:blipFill>
        <p:spPr>
          <a:xfrm>
            <a:off x="4673375" y="1297725"/>
            <a:ext cx="3456755" cy="3131324"/>
          </a:xfrm>
          <a:prstGeom prst="rect">
            <a:avLst/>
          </a:prstGeom>
          <a:noFill/>
          <a:ln>
            <a:noFill/>
          </a:ln>
        </p:spPr>
      </p:pic>
      <p:sp>
        <p:nvSpPr>
          <p:cNvPr id="633" name="Google Shape;633;p75"/>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9" name="Google Shape;639;p76"/>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0" name="Google Shape;640;p76"/>
          <p:cNvSpPr txBox="1"/>
          <p:nvPr/>
        </p:nvSpPr>
        <p:spPr>
          <a:xfrm>
            <a:off x="924225"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41" name="Google Shape;641;p76"/>
          <p:cNvPicPr preferRelativeResize="0"/>
          <p:nvPr/>
        </p:nvPicPr>
        <p:blipFill rotWithShape="1">
          <a:blip r:embed="rId4">
            <a:alphaModFix/>
          </a:blip>
          <a:srcRect b="0" l="0" r="0" t="0"/>
          <a:stretch/>
        </p:blipFill>
        <p:spPr>
          <a:xfrm>
            <a:off x="4902129" y="1461513"/>
            <a:ext cx="3353419" cy="3071026"/>
          </a:xfrm>
          <a:prstGeom prst="rect">
            <a:avLst/>
          </a:prstGeom>
          <a:noFill/>
          <a:ln>
            <a:noFill/>
          </a:ln>
        </p:spPr>
      </p:pic>
      <p:sp>
        <p:nvSpPr>
          <p:cNvPr id="642" name="Google Shape;642;p76"/>
          <p:cNvSpPr txBox="1"/>
          <p:nvPr/>
        </p:nvSpPr>
        <p:spPr>
          <a:xfrm>
            <a:off x="924225"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48" name="Google Shape;648;p77"/>
          <p:cNvSpPr txBox="1"/>
          <p:nvPr/>
        </p:nvSpPr>
        <p:spPr>
          <a:xfrm>
            <a:off x="643800" y="30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9" name="Google Shape;649;p77"/>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0" name="Google Shape;650;p77"/>
          <p:cNvPicPr preferRelativeResize="0"/>
          <p:nvPr/>
        </p:nvPicPr>
        <p:blipFill rotWithShape="1">
          <a:blip r:embed="rId4">
            <a:alphaModFix/>
          </a:blip>
          <a:srcRect b="0" l="0" r="0" t="0"/>
          <a:stretch/>
        </p:blipFill>
        <p:spPr>
          <a:xfrm>
            <a:off x="5065328" y="1535750"/>
            <a:ext cx="3278295" cy="2961500"/>
          </a:xfrm>
          <a:prstGeom prst="rect">
            <a:avLst/>
          </a:prstGeom>
          <a:noFill/>
          <a:ln>
            <a:noFill/>
          </a:ln>
        </p:spPr>
      </p:pic>
      <p:sp>
        <p:nvSpPr>
          <p:cNvPr id="651" name="Google Shape;651;p77"/>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57" name="Google Shape;657;p78"/>
          <p:cNvSpPr txBox="1"/>
          <p:nvPr/>
        </p:nvSpPr>
        <p:spPr>
          <a:xfrm>
            <a:off x="643800" y="275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58" name="Google Shape;658;p78"/>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9" name="Google Shape;659;p78"/>
          <p:cNvPicPr preferRelativeResize="0"/>
          <p:nvPr/>
        </p:nvPicPr>
        <p:blipFill rotWithShape="1">
          <a:blip r:embed="rId4">
            <a:alphaModFix/>
          </a:blip>
          <a:srcRect b="0" l="0" r="0" t="0"/>
          <a:stretch/>
        </p:blipFill>
        <p:spPr>
          <a:xfrm>
            <a:off x="5002350" y="1522275"/>
            <a:ext cx="3298986" cy="2961500"/>
          </a:xfrm>
          <a:prstGeom prst="rect">
            <a:avLst/>
          </a:prstGeom>
          <a:noFill/>
          <a:ln>
            <a:noFill/>
          </a:ln>
        </p:spPr>
      </p:pic>
      <p:sp>
        <p:nvSpPr>
          <p:cNvPr id="660" name="Google Shape;660;p78"/>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66" name="Google Shape;666;p79"/>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67" name="Google Shape;667;p79"/>
          <p:cNvSpPr txBox="1"/>
          <p:nvPr/>
        </p:nvSpPr>
        <p:spPr>
          <a:xfrm>
            <a:off x="1014825" y="3310675"/>
            <a:ext cx="34437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68" name="Google Shape;668;p79"/>
          <p:cNvPicPr preferRelativeResize="0"/>
          <p:nvPr/>
        </p:nvPicPr>
        <p:blipFill rotWithShape="1">
          <a:blip r:embed="rId4">
            <a:alphaModFix/>
          </a:blip>
          <a:srcRect b="0" l="0" r="0" t="0"/>
          <a:stretch/>
        </p:blipFill>
        <p:spPr>
          <a:xfrm>
            <a:off x="4870725" y="1429325"/>
            <a:ext cx="3443701" cy="3110953"/>
          </a:xfrm>
          <a:prstGeom prst="rect">
            <a:avLst/>
          </a:prstGeom>
          <a:noFill/>
          <a:ln>
            <a:noFill/>
          </a:ln>
        </p:spPr>
      </p:pic>
      <p:sp>
        <p:nvSpPr>
          <p:cNvPr id="669" name="Google Shape;669;p79"/>
          <p:cNvSpPr txBox="1"/>
          <p:nvPr/>
        </p:nvSpPr>
        <p:spPr>
          <a:xfrm>
            <a:off x="944625" y="1503464"/>
            <a:ext cx="3584100" cy="156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3" name="Shape 673"/>
        <p:cNvGrpSpPr/>
        <p:nvPr/>
      </p:nvGrpSpPr>
      <p:grpSpPr>
        <a:xfrm>
          <a:off x="0" y="0"/>
          <a:ext cx="0" cy="0"/>
          <a:chOff x="0" y="0"/>
          <a:chExt cx="0" cy="0"/>
        </a:xfrm>
      </p:grpSpPr>
      <p:sp>
        <p:nvSpPr>
          <p:cNvPr id="674" name="Google Shape;674;p8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675" name="Google Shape;675;p8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76" name="Google Shape;676;p80"/>
          <p:cNvSpPr txBox="1"/>
          <p:nvPr/>
        </p:nvSpPr>
        <p:spPr>
          <a:xfrm>
            <a:off x="122475" y="2082300"/>
            <a:ext cx="88071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t/>
            </a:r>
            <a:endParaRPr b="1" sz="2400">
              <a:solidFill>
                <a:schemeClr val="dk1"/>
              </a:solidFill>
              <a:latin typeface="Helvetica Neue"/>
              <a:ea typeface="Helvetica Neue"/>
              <a:cs typeface="Helvetica Neue"/>
              <a:sym typeface="Helvetica Neue"/>
            </a:endParaRPr>
          </a:p>
        </p:txBody>
      </p:sp>
      <p:sp>
        <p:nvSpPr>
          <p:cNvPr id="677" name="Google Shape;677;p80"/>
          <p:cNvSpPr txBox="1"/>
          <p:nvPr/>
        </p:nvSpPr>
        <p:spPr>
          <a:xfrm>
            <a:off x="1245000" y="1974600"/>
            <a:ext cx="6654000" cy="76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0"/>
              </a:spcAft>
              <a:buNone/>
            </a:pPr>
            <a:r>
              <a:rPr i="1" lang="es" sz="3800">
                <a:solidFill>
                  <a:schemeClr val="dk1"/>
                </a:solidFill>
                <a:latin typeface="Anton"/>
                <a:ea typeface="Anton"/>
                <a:cs typeface="Anton"/>
                <a:sym typeface="Anton"/>
              </a:rPr>
              <a:t>ITEMS PROPIEDADES</a:t>
            </a:r>
            <a:endParaRPr i="1" sz="3800">
              <a:solidFill>
                <a:schemeClr val="dk1"/>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81" name="Shape 681"/>
        <p:cNvGrpSpPr/>
        <p:nvPr/>
      </p:nvGrpSpPr>
      <p:grpSpPr>
        <a:xfrm>
          <a:off x="0" y="0"/>
          <a:ext cx="0" cy="0"/>
          <a:chOff x="0" y="0"/>
          <a:chExt cx="0" cy="0"/>
        </a:xfrm>
      </p:grpSpPr>
      <p:pic>
        <p:nvPicPr>
          <p:cNvPr id="682" name="Google Shape;682;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83" name="Google Shape;683;p81"/>
          <p:cNvSpPr txBox="1"/>
          <p:nvPr/>
        </p:nvSpPr>
        <p:spPr>
          <a:xfrm>
            <a:off x="643801" y="232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ITEMS PROPIEDADES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4" name="Google Shape;684;p81"/>
          <p:cNvSpPr txBox="1"/>
          <p:nvPr/>
        </p:nvSpPr>
        <p:spPr>
          <a:xfrm>
            <a:off x="613138" y="1021050"/>
            <a:ext cx="8052000" cy="141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Hasta ahora hemos visto propiedades CSS que se aplican solamente al contenedor padre de una cuadrícula.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Ahora vamos a ver ciertas propiedades que se aplican a cada ítem hijo de la cuadrícula, para alterar o cambiar el comportamiento específico de dicho elemento.</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 sz="1700" u="none" cap="none" strike="noStrike">
                <a:solidFill>
                  <a:schemeClr val="dk1"/>
                </a:solidFill>
                <a:latin typeface="Helvetica Neue"/>
                <a:ea typeface="Helvetica Neue"/>
                <a:cs typeface="Helvetica Neue"/>
                <a:sym typeface="Helvetica Neue"/>
              </a:rPr>
              <a:t>Prueba sus propiedades </a:t>
            </a:r>
            <a:r>
              <a:rPr b="1" i="0" lang="es" sz="1700" u="sng" cap="none" strike="noStrike">
                <a:solidFill>
                  <a:schemeClr val="hlink"/>
                </a:solidFill>
                <a:latin typeface="Helvetica Neue"/>
                <a:ea typeface="Helvetica Neue"/>
                <a:cs typeface="Helvetica Neue"/>
                <a:sym typeface="Helvetica Neue"/>
                <a:hlinkClick r:id="rId4"/>
              </a:rPr>
              <a:t>aquí</a:t>
            </a:r>
            <a:r>
              <a:rPr b="1" i="0" lang="es" sz="1700" u="none" cap="none" strike="noStrike">
                <a:solidFill>
                  <a:schemeClr val="dk1"/>
                </a:solidFill>
                <a:latin typeface="Helvetica Neue"/>
                <a:ea typeface="Helvetica Neue"/>
                <a:cs typeface="Helvetica Neue"/>
                <a:sym typeface="Helvetica Neue"/>
              </a:rPr>
              <a:t>.</a:t>
            </a:r>
            <a:endParaRPr b="1" i="0" sz="1700" u="none" cap="none" strike="noStrike">
              <a:solidFill>
                <a:schemeClr val="dk1"/>
              </a:solidFill>
              <a:latin typeface="Helvetica Neue"/>
              <a:ea typeface="Helvetica Neue"/>
              <a:cs typeface="Helvetica Neue"/>
              <a:sym typeface="Helvetica Neue"/>
            </a:endParaRPr>
          </a:p>
        </p:txBody>
      </p:sp>
      <p:graphicFrame>
        <p:nvGraphicFramePr>
          <p:cNvPr id="685" name="Google Shape;685;p81"/>
          <p:cNvGraphicFramePr/>
          <p:nvPr/>
        </p:nvGraphicFramePr>
        <p:xfrm>
          <a:off x="888950" y="2571750"/>
          <a:ext cx="3000000" cy="3000000"/>
        </p:xfrm>
        <a:graphic>
          <a:graphicData uri="http://schemas.openxmlformats.org/drawingml/2006/table">
            <a:tbl>
              <a:tblPr>
                <a:noFill/>
                <a:tableStyleId>{DBD6A7B9-12B2-47C1-ADAB-7C9D1ED34055}</a:tableStyleId>
              </a:tblPr>
              <a:tblGrid>
                <a:gridCol w="1164150"/>
                <a:gridCol w="6111725"/>
              </a:tblGrid>
              <a:tr h="37232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justificación del ítem hijo en el eje </a:t>
                      </a:r>
                      <a:r>
                        <a:rPr b="1" lang="es" sz="1600" u="none" cap="none" strike="noStrike">
                          <a:latin typeface="Helvetica Neue"/>
                          <a:ea typeface="Helvetica Neue"/>
                          <a:cs typeface="Helvetica Neue"/>
                          <a:sym typeface="Helvetica Neue"/>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alineación del ítem hijo en el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grid-area</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Indica un nombre al área especificada, para su utilización con </a:t>
                      </a:r>
                      <a:r>
                        <a:rPr b="1" i="1" lang="es" sz="1600" u="none" cap="none" strike="noStrike">
                          <a:latin typeface="Helvetica Neue"/>
                          <a:ea typeface="Helvetica Neue"/>
                          <a:cs typeface="Helvetica Neue"/>
                          <a:sym typeface="Helvetica Neue"/>
                        </a:rPr>
                        <a:t>grid-template-areas.</a:t>
                      </a:r>
                      <a:endParaRPr b="1" i="1" sz="1600" u="none" cap="none" strike="noStrike">
                        <a:latin typeface="Helvetica Neue"/>
                        <a:ea typeface="Helvetica Neue"/>
                        <a:cs typeface="Helvetica Neue"/>
                        <a:sym typeface="Helvetica Neue"/>
                      </a:endParaRPr>
                    </a:p>
                  </a:txBody>
                  <a:tcPr marT="63500" marB="63500" marR="63500" marL="63500"/>
                </a:tc>
              </a:tr>
            </a:tbl>
          </a:graphicData>
        </a:graphic>
      </p:graphicFrame>
      <p:pic>
        <p:nvPicPr>
          <p:cNvPr id="686" name="Google Shape;686;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Stretch (align-items):</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tratará de llenar toda la altura (o anchura) del contenedor, siempre y cuando los hijos no tengan propiedades de dimensión definidas.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Align-content: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sólo tiene efecto cuando el contenedor flexible tiene varias líneas de flex items (hijos). Si se colocan en una sola línea, esta propiedad no tiene ningún efecto sobre el diseño.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Order: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permite modificar el orden de aparición de un elemento. Recibe como valor numeros enteros.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100" name="Google Shape;100;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101" name="Google Shape;101;p1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02" name="Google Shape;102;p19"/>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Helvetica Neue Light"/>
              <a:buChar char="●"/>
            </a:pPr>
            <a:r>
              <a:rPr b="1" lang="es" sz="1300">
                <a:solidFill>
                  <a:schemeClr val="dk1"/>
                </a:solidFill>
                <a:highlight>
                  <a:srgbClr val="A6FFCA"/>
                </a:highlight>
                <a:latin typeface="Helvetica Neue"/>
                <a:ea typeface="Helvetica Neue"/>
                <a:cs typeface="Helvetica Neue"/>
                <a:sym typeface="Helvetica Neue"/>
              </a:rPr>
              <a:t>Flex-basis:</a:t>
            </a:r>
            <a:r>
              <a:rPr lang="es" sz="1300">
                <a:solidFill>
                  <a:schemeClr val="dk1"/>
                </a:solidFill>
                <a:highlight>
                  <a:srgbClr val="A6FFCA"/>
                </a:highlight>
                <a:latin typeface="Helvetica Neue Light"/>
                <a:ea typeface="Helvetica Neue Light"/>
                <a:cs typeface="Helvetica Neue Light"/>
                <a:sym typeface="Helvetica Neue Light"/>
              </a:rPr>
              <a:t> </a:t>
            </a:r>
            <a:r>
              <a:rPr lang="es" sz="1300">
                <a:solidFill>
                  <a:schemeClr val="dk1"/>
                </a:solidFill>
                <a:latin typeface="Helvetica Neue Light"/>
                <a:ea typeface="Helvetica Neue Light"/>
                <a:cs typeface="Helvetica Neue Light"/>
                <a:sym typeface="Helvetica Neue Light"/>
              </a:rPr>
              <a:t>define el ancho de un elemento inicial. Este valor por defecto viene configurado en “auto”. Actúa como “máximo” o “mínimo”, al usar flex-grow o flex-shrink.</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Flex-grow:</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define la capacidad de un elemento de crecer, cuando en el contenedor todavía hay espacio sobrante.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Flex-shrink: </a:t>
            </a:r>
            <a:r>
              <a:rPr b="0" i="0" lang="es" sz="1300" u="none" cap="none" strike="noStrike">
                <a:solidFill>
                  <a:schemeClr val="dk1"/>
                </a:solidFill>
                <a:latin typeface="Helvetica Neue Light"/>
                <a:ea typeface="Helvetica Neue Light"/>
                <a:cs typeface="Helvetica Neue Light"/>
                <a:sym typeface="Helvetica Neue Light"/>
              </a:rPr>
              <a:t>básicamente es lo mismo que flex-grow, pero con el espacio faltante.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92" name="Google Shape;692;p82"/>
          <p:cNvSpPr txBox="1"/>
          <p:nvPr/>
        </p:nvSpPr>
        <p:spPr>
          <a:xfrm>
            <a:off x="473875" y="238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START</a:t>
            </a:r>
            <a:endParaRPr b="0" i="1" sz="3800" u="none" cap="none" strike="noStrike">
              <a:solidFill>
                <a:schemeClr val="dk1"/>
              </a:solidFill>
              <a:latin typeface="Anton"/>
              <a:ea typeface="Anton"/>
              <a:cs typeface="Anton"/>
              <a:sym typeface="Anton"/>
            </a:endParaRPr>
          </a:p>
        </p:txBody>
      </p:sp>
      <p:sp>
        <p:nvSpPr>
          <p:cNvPr id="693" name="Google Shape;693;p82"/>
          <p:cNvSpPr txBox="1"/>
          <p:nvPr/>
        </p:nvSpPr>
        <p:spPr>
          <a:xfrm>
            <a:off x="1837363" y="1806550"/>
            <a:ext cx="5196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94" name="Google Shape;694;p82"/>
          <p:cNvPicPr preferRelativeResize="0"/>
          <p:nvPr/>
        </p:nvPicPr>
        <p:blipFill rotWithShape="1">
          <a:blip r:embed="rId4">
            <a:alphaModFix/>
          </a:blip>
          <a:srcRect b="0" l="0" r="0" t="0"/>
          <a:stretch/>
        </p:blipFill>
        <p:spPr>
          <a:xfrm>
            <a:off x="1803913" y="2990877"/>
            <a:ext cx="5263224" cy="1917775"/>
          </a:xfrm>
          <a:prstGeom prst="rect">
            <a:avLst/>
          </a:prstGeom>
          <a:noFill/>
          <a:ln>
            <a:noFill/>
          </a:ln>
        </p:spPr>
      </p:pic>
      <p:sp>
        <p:nvSpPr>
          <p:cNvPr id="695" name="Google Shape;695;p82"/>
          <p:cNvSpPr txBox="1"/>
          <p:nvPr/>
        </p:nvSpPr>
        <p:spPr>
          <a:xfrm>
            <a:off x="981175" y="976900"/>
            <a:ext cx="68418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 </a:t>
            </a:r>
            <a:r>
              <a:rPr b="0" i="0" lang="es" sz="1800" u="none" cap="none" strike="noStrike">
                <a:solidFill>
                  <a:srgbClr val="000000"/>
                </a:solidFill>
                <a:latin typeface="Helvetica Neue Light"/>
                <a:ea typeface="Helvetica Neue Light"/>
                <a:cs typeface="Helvetica Neue Light"/>
                <a:sym typeface="Helvetica Neue Light"/>
              </a:rPr>
              <a:t>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8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01" name="Google Shape;701;p83"/>
          <p:cNvSpPr txBox="1"/>
          <p:nvPr/>
        </p:nvSpPr>
        <p:spPr>
          <a:xfrm>
            <a:off x="643800" y="241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END</a:t>
            </a:r>
            <a:endParaRPr b="0" i="1" sz="3800" u="none" cap="none" strike="noStrike">
              <a:solidFill>
                <a:schemeClr val="dk1"/>
              </a:solidFill>
              <a:latin typeface="Anton"/>
              <a:ea typeface="Anton"/>
              <a:cs typeface="Anton"/>
              <a:sym typeface="Anton"/>
            </a:endParaRPr>
          </a:p>
        </p:txBody>
      </p:sp>
      <p:pic>
        <p:nvPicPr>
          <p:cNvPr id="702" name="Google Shape;702;p83"/>
          <p:cNvPicPr preferRelativeResize="0"/>
          <p:nvPr/>
        </p:nvPicPr>
        <p:blipFill rotWithShape="1">
          <a:blip r:embed="rId4">
            <a:alphaModFix/>
          </a:blip>
          <a:srcRect b="0" l="0" r="0" t="0"/>
          <a:stretch/>
        </p:blipFill>
        <p:spPr>
          <a:xfrm>
            <a:off x="1860750" y="2976400"/>
            <a:ext cx="4954499" cy="1793361"/>
          </a:xfrm>
          <a:prstGeom prst="rect">
            <a:avLst/>
          </a:prstGeom>
          <a:noFill/>
          <a:ln>
            <a:noFill/>
          </a:ln>
        </p:spPr>
      </p:pic>
      <p:sp>
        <p:nvSpPr>
          <p:cNvPr id="703" name="Google Shape;703;p83"/>
          <p:cNvSpPr txBox="1"/>
          <p:nvPr/>
        </p:nvSpPr>
        <p:spPr>
          <a:xfrm>
            <a:off x="1860750" y="1765725"/>
            <a:ext cx="49545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704" name="Google Shape;704;p83"/>
          <p:cNvSpPr txBox="1"/>
          <p:nvPr/>
        </p:nvSpPr>
        <p:spPr>
          <a:xfrm>
            <a:off x="817950" y="972000"/>
            <a:ext cx="7040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8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0" name="Google Shape;710;p84"/>
          <p:cNvSpPr txBox="1"/>
          <p:nvPr/>
        </p:nvSpPr>
        <p:spPr>
          <a:xfrm>
            <a:off x="522025"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CENTER</a:t>
            </a:r>
            <a:endParaRPr b="0" i="1" sz="3800" u="none" cap="none" strike="noStrike">
              <a:solidFill>
                <a:schemeClr val="dk1"/>
              </a:solidFill>
              <a:latin typeface="Anton"/>
              <a:ea typeface="Anton"/>
              <a:cs typeface="Anton"/>
              <a:sym typeface="Anton"/>
            </a:endParaRPr>
          </a:p>
        </p:txBody>
      </p:sp>
      <p:sp>
        <p:nvSpPr>
          <p:cNvPr id="711" name="Google Shape;711;p84"/>
          <p:cNvSpPr txBox="1"/>
          <p:nvPr/>
        </p:nvSpPr>
        <p:spPr>
          <a:xfrm>
            <a:off x="1910700" y="1622825"/>
            <a:ext cx="5322600" cy="1112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12" name="Google Shape;712;p84"/>
          <p:cNvPicPr preferRelativeResize="0"/>
          <p:nvPr/>
        </p:nvPicPr>
        <p:blipFill rotWithShape="1">
          <a:blip r:embed="rId4">
            <a:alphaModFix/>
          </a:blip>
          <a:srcRect b="0" l="0" r="0" t="0"/>
          <a:stretch/>
        </p:blipFill>
        <p:spPr>
          <a:xfrm>
            <a:off x="1910700" y="2845275"/>
            <a:ext cx="5322601" cy="1932543"/>
          </a:xfrm>
          <a:prstGeom prst="rect">
            <a:avLst/>
          </a:prstGeom>
          <a:noFill/>
          <a:ln>
            <a:noFill/>
          </a:ln>
        </p:spPr>
      </p:pic>
      <p:sp>
        <p:nvSpPr>
          <p:cNvPr id="713" name="Google Shape;713;p84"/>
          <p:cNvSpPr txBox="1"/>
          <p:nvPr/>
        </p:nvSpPr>
        <p:spPr>
          <a:xfrm>
            <a:off x="970975" y="900575"/>
            <a:ext cx="69585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9" name="Google Shape;719;p85"/>
          <p:cNvSpPr txBox="1"/>
          <p:nvPr/>
        </p:nvSpPr>
        <p:spPr>
          <a:xfrm>
            <a:off x="643800" y="214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STRETCH</a:t>
            </a:r>
            <a:endParaRPr b="0" i="1" sz="3800" u="none" cap="none" strike="noStrike">
              <a:solidFill>
                <a:schemeClr val="dk1"/>
              </a:solidFill>
              <a:latin typeface="Anton"/>
              <a:ea typeface="Anton"/>
              <a:cs typeface="Anton"/>
              <a:sym typeface="Anton"/>
            </a:endParaRPr>
          </a:p>
        </p:txBody>
      </p:sp>
      <p:sp>
        <p:nvSpPr>
          <p:cNvPr id="720" name="Google Shape;720;p85"/>
          <p:cNvSpPr txBox="1"/>
          <p:nvPr/>
        </p:nvSpPr>
        <p:spPr>
          <a:xfrm>
            <a:off x="1914450" y="1724875"/>
            <a:ext cx="5315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21" name="Google Shape;721;p85"/>
          <p:cNvPicPr preferRelativeResize="0"/>
          <p:nvPr/>
        </p:nvPicPr>
        <p:blipFill rotWithShape="1">
          <a:blip r:embed="rId4">
            <a:alphaModFix/>
          </a:blip>
          <a:srcRect b="0" l="0" r="0" t="0"/>
          <a:stretch/>
        </p:blipFill>
        <p:spPr>
          <a:xfrm>
            <a:off x="1914519" y="2902927"/>
            <a:ext cx="5314968" cy="1944500"/>
          </a:xfrm>
          <a:prstGeom prst="rect">
            <a:avLst/>
          </a:prstGeom>
          <a:noFill/>
          <a:ln>
            <a:noFill/>
          </a:ln>
        </p:spPr>
      </p:pic>
      <p:sp>
        <p:nvSpPr>
          <p:cNvPr id="722" name="Google Shape;722;p85"/>
          <p:cNvSpPr txBox="1"/>
          <p:nvPr/>
        </p:nvSpPr>
        <p:spPr>
          <a:xfrm>
            <a:off x="1715275" y="997300"/>
            <a:ext cx="5795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28" name="Google Shape;728;p86"/>
          <p:cNvSpPr txBox="1"/>
          <p:nvPr/>
        </p:nvSpPr>
        <p:spPr>
          <a:xfrm>
            <a:off x="643800" y="1496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START</a:t>
            </a:r>
            <a:endParaRPr b="0" i="1" sz="3800" u="none" cap="none" strike="noStrike">
              <a:solidFill>
                <a:schemeClr val="dk1"/>
              </a:solidFill>
              <a:latin typeface="Anton"/>
              <a:ea typeface="Anton"/>
              <a:cs typeface="Anton"/>
              <a:sym typeface="Anton"/>
            </a:endParaRPr>
          </a:p>
        </p:txBody>
      </p:sp>
      <p:sp>
        <p:nvSpPr>
          <p:cNvPr id="729" name="Google Shape;729;p86"/>
          <p:cNvSpPr txBox="1"/>
          <p:nvPr/>
        </p:nvSpPr>
        <p:spPr>
          <a:xfrm>
            <a:off x="1925400" y="1622825"/>
            <a:ext cx="5570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0" name="Google Shape;730;p86"/>
          <p:cNvPicPr preferRelativeResize="0"/>
          <p:nvPr/>
        </p:nvPicPr>
        <p:blipFill rotWithShape="1">
          <a:blip r:embed="rId4">
            <a:alphaModFix/>
          </a:blip>
          <a:srcRect b="0" l="0" r="0" t="0"/>
          <a:stretch/>
        </p:blipFill>
        <p:spPr>
          <a:xfrm>
            <a:off x="1925369" y="2791377"/>
            <a:ext cx="5570759" cy="2005025"/>
          </a:xfrm>
          <a:prstGeom prst="rect">
            <a:avLst/>
          </a:prstGeom>
          <a:noFill/>
          <a:ln>
            <a:noFill/>
          </a:ln>
        </p:spPr>
      </p:pic>
      <p:sp>
        <p:nvSpPr>
          <p:cNvPr id="731" name="Google Shape;731;p86"/>
          <p:cNvSpPr txBox="1"/>
          <p:nvPr/>
        </p:nvSpPr>
        <p:spPr>
          <a:xfrm>
            <a:off x="1286550" y="829150"/>
            <a:ext cx="65709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8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37" name="Google Shape;737;p87"/>
          <p:cNvSpPr txBox="1"/>
          <p:nvPr/>
        </p:nvSpPr>
        <p:spPr>
          <a:xfrm>
            <a:off x="643800" y="251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END</a:t>
            </a:r>
            <a:endParaRPr b="0" i="1" sz="3800" u="none" cap="none" strike="noStrike">
              <a:solidFill>
                <a:schemeClr val="dk1"/>
              </a:solidFill>
              <a:latin typeface="Anton"/>
              <a:ea typeface="Anton"/>
              <a:cs typeface="Anton"/>
              <a:sym typeface="Anton"/>
            </a:endParaRPr>
          </a:p>
        </p:txBody>
      </p:sp>
      <p:sp>
        <p:nvSpPr>
          <p:cNvPr id="738" name="Google Shape;738;p87"/>
          <p:cNvSpPr txBox="1"/>
          <p:nvPr/>
        </p:nvSpPr>
        <p:spPr>
          <a:xfrm>
            <a:off x="1820500" y="1673850"/>
            <a:ext cx="53310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9" name="Google Shape;739;p87"/>
          <p:cNvPicPr preferRelativeResize="0"/>
          <p:nvPr/>
        </p:nvPicPr>
        <p:blipFill rotWithShape="1">
          <a:blip r:embed="rId4">
            <a:alphaModFix/>
          </a:blip>
          <a:srcRect b="0" l="0" r="0" t="0"/>
          <a:stretch/>
        </p:blipFill>
        <p:spPr>
          <a:xfrm>
            <a:off x="1820429" y="2944452"/>
            <a:ext cx="5331137" cy="1920950"/>
          </a:xfrm>
          <a:prstGeom prst="rect">
            <a:avLst/>
          </a:prstGeom>
          <a:noFill/>
          <a:ln>
            <a:noFill/>
          </a:ln>
        </p:spPr>
      </p:pic>
      <p:sp>
        <p:nvSpPr>
          <p:cNvPr id="740" name="Google Shape;740;p87"/>
          <p:cNvSpPr txBox="1"/>
          <p:nvPr/>
        </p:nvSpPr>
        <p:spPr>
          <a:xfrm>
            <a:off x="1293125" y="910750"/>
            <a:ext cx="6274800" cy="9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8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46" name="Google Shape;746;p88"/>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CENTER</a:t>
            </a:r>
            <a:endParaRPr b="0" i="1" sz="3800" u="none" cap="none" strike="noStrike">
              <a:solidFill>
                <a:schemeClr val="dk1"/>
              </a:solidFill>
              <a:latin typeface="Anton"/>
              <a:ea typeface="Anton"/>
              <a:cs typeface="Anton"/>
              <a:sym typeface="Anton"/>
            </a:endParaRPr>
          </a:p>
        </p:txBody>
      </p:sp>
      <p:sp>
        <p:nvSpPr>
          <p:cNvPr id="747" name="Google Shape;747;p88"/>
          <p:cNvSpPr txBox="1"/>
          <p:nvPr/>
        </p:nvSpPr>
        <p:spPr>
          <a:xfrm>
            <a:off x="1989800" y="1622825"/>
            <a:ext cx="5363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48" name="Google Shape;748;p88"/>
          <p:cNvPicPr preferRelativeResize="0"/>
          <p:nvPr/>
        </p:nvPicPr>
        <p:blipFill rotWithShape="1">
          <a:blip r:embed="rId4">
            <a:alphaModFix/>
          </a:blip>
          <a:srcRect b="0" l="0" r="0" t="0"/>
          <a:stretch/>
        </p:blipFill>
        <p:spPr>
          <a:xfrm>
            <a:off x="1931432" y="2883227"/>
            <a:ext cx="5480430" cy="2005025"/>
          </a:xfrm>
          <a:prstGeom prst="rect">
            <a:avLst/>
          </a:prstGeom>
          <a:noFill/>
          <a:ln>
            <a:noFill/>
          </a:ln>
        </p:spPr>
      </p:pic>
      <p:sp>
        <p:nvSpPr>
          <p:cNvPr id="749" name="Google Shape;749;p88"/>
          <p:cNvSpPr txBox="1"/>
          <p:nvPr/>
        </p:nvSpPr>
        <p:spPr>
          <a:xfrm>
            <a:off x="1225350" y="920975"/>
            <a:ext cx="66933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8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55" name="Google Shape;755;p89"/>
          <p:cNvSpPr txBox="1"/>
          <p:nvPr/>
        </p:nvSpPr>
        <p:spPr>
          <a:xfrm>
            <a:off x="643800" y="28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STRETCH</a:t>
            </a:r>
            <a:endParaRPr b="0" i="1" sz="3800" u="none" cap="none" strike="noStrike">
              <a:solidFill>
                <a:schemeClr val="dk1"/>
              </a:solidFill>
              <a:latin typeface="Anton"/>
              <a:ea typeface="Anton"/>
              <a:cs typeface="Anton"/>
              <a:sym typeface="Anton"/>
            </a:endParaRPr>
          </a:p>
        </p:txBody>
      </p:sp>
      <p:sp>
        <p:nvSpPr>
          <p:cNvPr id="756" name="Google Shape;756;p89"/>
          <p:cNvSpPr txBox="1"/>
          <p:nvPr/>
        </p:nvSpPr>
        <p:spPr>
          <a:xfrm>
            <a:off x="1969625" y="1714675"/>
            <a:ext cx="5276100" cy="1106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57" name="Google Shape;757;p89"/>
          <p:cNvPicPr preferRelativeResize="0"/>
          <p:nvPr/>
        </p:nvPicPr>
        <p:blipFill rotWithShape="1">
          <a:blip r:embed="rId4">
            <a:alphaModFix/>
          </a:blip>
          <a:srcRect b="0" l="0" r="0" t="0"/>
          <a:stretch/>
        </p:blipFill>
        <p:spPr>
          <a:xfrm>
            <a:off x="1841422" y="2903627"/>
            <a:ext cx="5461178" cy="2005025"/>
          </a:xfrm>
          <a:prstGeom prst="rect">
            <a:avLst/>
          </a:prstGeom>
          <a:noFill/>
          <a:ln>
            <a:noFill/>
          </a:ln>
        </p:spPr>
      </p:pic>
      <p:sp>
        <p:nvSpPr>
          <p:cNvPr id="758" name="Google Shape;758;p89"/>
          <p:cNvSpPr txBox="1"/>
          <p:nvPr/>
        </p:nvSpPr>
        <p:spPr>
          <a:xfrm>
            <a:off x="1440425" y="1002625"/>
            <a:ext cx="60606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9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7" name="Shape 767"/>
        <p:cNvGrpSpPr/>
        <p:nvPr/>
      </p:nvGrpSpPr>
      <p:grpSpPr>
        <a:xfrm>
          <a:off x="0" y="0"/>
          <a:ext cx="0" cy="0"/>
          <a:chOff x="0" y="0"/>
          <a:chExt cx="0" cy="0"/>
        </a:xfrm>
      </p:grpSpPr>
      <p:pic>
        <p:nvPicPr>
          <p:cNvPr id="768" name="Google Shape;768;p9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769" name="Google Shape;769;p91"/>
          <p:cNvPicPr preferRelativeResize="0"/>
          <p:nvPr/>
        </p:nvPicPr>
        <p:blipFill rotWithShape="1">
          <a:blip r:embed="rId4">
            <a:alphaModFix/>
          </a:blip>
          <a:srcRect b="0" l="0" r="0" t="0"/>
          <a:stretch/>
        </p:blipFill>
        <p:spPr>
          <a:xfrm>
            <a:off x="7120275" y="228144"/>
            <a:ext cx="1634174" cy="639850"/>
          </a:xfrm>
          <a:prstGeom prst="rect">
            <a:avLst/>
          </a:prstGeom>
          <a:noFill/>
          <a:ln>
            <a:noFill/>
          </a:ln>
        </p:spPr>
      </p:pic>
      <p:sp>
        <p:nvSpPr>
          <p:cNvPr id="770" name="Google Shape;770;p9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6" name="Shape 106"/>
        <p:cNvGrpSpPr/>
        <p:nvPr/>
      </p:nvGrpSpPr>
      <p:grpSpPr>
        <a:xfrm>
          <a:off x="0" y="0"/>
          <a:ext cx="0" cy="0"/>
          <a:chOff x="0" y="0"/>
          <a:chExt cx="0" cy="0"/>
        </a:xfrm>
      </p:grpSpPr>
      <p:sp>
        <p:nvSpPr>
          <p:cNvPr id="107" name="Google Shape;107;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8" name="Google Shape;108;p2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76" name="Google Shape;776;p92"/>
          <p:cNvPicPr preferRelativeResize="0"/>
          <p:nvPr/>
        </p:nvPicPr>
        <p:blipFill rotWithShape="1">
          <a:blip r:embed="rId4">
            <a:alphaModFix/>
          </a:blip>
          <a:srcRect b="0" l="0" r="0" t="0"/>
          <a:stretch/>
        </p:blipFill>
        <p:spPr>
          <a:xfrm>
            <a:off x="5655192" y="2089065"/>
            <a:ext cx="712075" cy="712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9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2" name="Google Shape;782;p9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Grids.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Nuevas formas de modelar Grids.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9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8" name="Google Shape;788;p9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2" name="Shape 792"/>
        <p:cNvGrpSpPr/>
        <p:nvPr/>
      </p:nvGrpSpPr>
      <p:grpSpPr>
        <a:xfrm>
          <a:off x="0" y="0"/>
          <a:ext cx="0" cy="0"/>
          <a:chOff x="0" y="0"/>
          <a:chExt cx="0" cy="0"/>
        </a:xfrm>
      </p:grpSpPr>
      <p:sp>
        <p:nvSpPr>
          <p:cNvPr id="793" name="Google Shape;793;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94" name="Google Shape;794;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6</a:t>
            </a:r>
            <a:endParaRPr i="1" sz="2000">
              <a:latin typeface="Anton"/>
              <a:ea typeface="Anton"/>
              <a:cs typeface="Anton"/>
              <a:sym typeface="Anton"/>
            </a:endParaRPr>
          </a:p>
        </p:txBody>
      </p:sp>
      <p:pic>
        <p:nvPicPr>
          <p:cNvPr id="114" name="Google Shape;114;p2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15" name="Google Shape;115;p21"/>
          <p:cNvPicPr preferRelativeResize="0"/>
          <p:nvPr/>
        </p:nvPicPr>
        <p:blipFill rotWithShape="1">
          <a:blip r:embed="rId4">
            <a:alphaModFix/>
          </a:blip>
          <a:srcRect b="0" l="0" r="0" t="0"/>
          <a:stretch/>
        </p:blipFill>
        <p:spPr>
          <a:xfrm>
            <a:off x="7423862" y="90576"/>
            <a:ext cx="1634174" cy="639850"/>
          </a:xfrm>
          <a:prstGeom prst="rect">
            <a:avLst/>
          </a:prstGeom>
          <a:noFill/>
          <a:ln>
            <a:noFill/>
          </a:ln>
        </p:spPr>
      </p:pic>
      <p:sp>
        <p:nvSpPr>
          <p:cNvPr id="116" name="Google Shape;116;p2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Grids </a:t>
            </a:r>
            <a:endParaRPr b="0" i="0" sz="1100" u="none" cap="none" strike="noStrike">
              <a:solidFill>
                <a:srgbClr val="FFFFFF"/>
              </a:solidFill>
              <a:latin typeface="Helvetica Neue"/>
              <a:ea typeface="Helvetica Neue"/>
              <a:cs typeface="Helvetica Neue"/>
              <a:sym typeface="Helvetica Neue"/>
            </a:endParaRPr>
          </a:p>
        </p:txBody>
      </p:sp>
      <p:cxnSp>
        <p:nvCxnSpPr>
          <p:cNvPr id="117" name="Google Shape;117;p2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2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Implementación</a:t>
            </a:r>
            <a:endParaRPr b="0" i="0" sz="1100" u="none" cap="none" strike="noStrike">
              <a:solidFill>
                <a:srgbClr val="222222"/>
              </a:solidFill>
              <a:latin typeface="Helvetica Neue"/>
              <a:ea typeface="Helvetica Neue"/>
              <a:cs typeface="Helvetica Neue"/>
              <a:sym typeface="Helvetica Neue"/>
            </a:endParaRPr>
          </a:p>
        </p:txBody>
      </p:sp>
      <p:cxnSp>
        <p:nvCxnSpPr>
          <p:cNvPr id="121" name="Google Shape;121;p21"/>
          <p:cNvCxnSpPr/>
          <p:nvPr/>
        </p:nvCxnSpPr>
        <p:spPr>
          <a:xfrm>
            <a:off x="4380300" y="1853638"/>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1"/>
          <p:cNvSpPr/>
          <p:nvPr/>
        </p:nvSpPr>
        <p:spPr>
          <a:xfrm>
            <a:off x="5338508" y="16967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¿Por qué Grids?</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1"/>
          <p:cNvCxnSpPr>
            <a:endCxn id="124" idx="1"/>
          </p:cNvCxnSpPr>
          <p:nvPr/>
        </p:nvCxnSpPr>
        <p:spPr>
          <a:xfrm>
            <a:off x="2157494" y="145483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4" name="Google Shape;124;p21"/>
          <p:cNvSpPr/>
          <p:nvPr/>
        </p:nvSpPr>
        <p:spPr>
          <a:xfrm>
            <a:off x="3016994" y="208813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Flexbox ≠ Grids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